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256" r:id="rId5"/>
    <p:sldId id="259" r:id="rId6"/>
    <p:sldId id="279" r:id="rId7"/>
    <p:sldId id="293" r:id="rId8"/>
    <p:sldId id="283" r:id="rId9"/>
    <p:sldId id="287" r:id="rId10"/>
    <p:sldId id="288" r:id="rId11"/>
    <p:sldId id="290" r:id="rId12"/>
    <p:sldId id="291" r:id="rId13"/>
    <p:sldId id="292" r:id="rId14"/>
    <p:sldId id="262" r:id="rId15"/>
    <p:sldId id="281" r:id="rId16"/>
    <p:sldId id="285" r:id="rId17"/>
    <p:sldId id="28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494FA3A-65C2-D43F-1CC3-C58C99D9FB40}" name="Edwards, Rachel A." initials="RE" userId="S::Rachel.A.Edwards-1@ou.edu::d04cd6b1-34ee-47a8-ae3b-f332d3622533" providerId="AD"/>
  <p188:author id="{A6512848-E11F-D65D-968C-D6D95CD5AD0E}" name="Reyes, Candice R." initials="RCR" userId="S::Candice.R.Reyes-1@ou.edu::32dbbb2a-7158-4ba8-a626-871de51b8cea" providerId="AD"/>
  <p188:author id="{06FEBB95-E56A-A5D1-0AC0-1379D03C4874}" name="Jockisch, Reid D." initials="JR" userId="S::reid.d.jockisch-1@ou.edu::778965ba-fc39-4892-9e6f-e0090487229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1617"/>
    <a:srgbClr val="BCDCEB"/>
    <a:srgbClr val="4E00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D4B04E-6198-B90F-416C-7C3C353CD3DE}" v="5" dt="2025-07-27T21:53:51.009"/>
    <p1510:client id="{25965321-CBE3-4285-A1F7-276B7A334277}" v="3991" dt="2025-07-28T01:25:58.379"/>
    <p1510:client id="{31DB04AF-968C-FE19-D0CA-C26091EE0B16}" v="4" dt="2025-07-27T22:08:03.759"/>
    <p1510:client id="{46EE662D-D34B-4BB9-AB0C-DC99B3DEADCB}" v="4525" dt="2025-07-27T21:20:55.562"/>
    <p1510:client id="{6FD28B87-838A-2C33-58D9-6989C9E30CE1}" v="1" dt="2025-07-28T01:25:11.322"/>
    <p1510:client id="{73EEC408-1FDE-F745-95A7-E58F42698BEC}" v="303" dt="2025-07-28T00:56:05.871"/>
    <p1510:client id="{A9813FB6-0ABC-B9B2-E9E3-3D12A5C18060}" v="8239" dt="2025-07-27T23:53:28.5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5751E-56ED-4540-AF05-35FD9EEED3A9}" type="datetimeFigureOut">
              <a:rPr lang="en-US" smtClean="0"/>
              <a:t>8/1/2025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CAA495-0797-624E-94F4-6927FA553ECE}" type="slidenum">
              <a:rPr lang="en-US" smtClean="0"/>
              <a:t>‹#›</a:t>
            </a:fld>
            <a:endParaRPr lang="en-US"/>
          </a:p>
        </p:txBody>
      </p:sp>
    </p:spTree>
    <p:extLst>
      <p:ext uri="{BB962C8B-B14F-4D97-AF65-F5344CB8AC3E}">
        <p14:creationId xmlns:p14="http://schemas.microsoft.com/office/powerpoint/2010/main" val="1160643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31CAA495-0797-624E-94F4-6927FA553ECE}" type="slidenum">
              <a:rPr lang="en-US" smtClean="0"/>
              <a:t>1</a:t>
            </a:fld>
            <a:endParaRPr lang="en-US"/>
          </a:p>
        </p:txBody>
      </p:sp>
    </p:spTree>
    <p:extLst>
      <p:ext uri="{BB962C8B-B14F-4D97-AF65-F5344CB8AC3E}">
        <p14:creationId xmlns:p14="http://schemas.microsoft.com/office/powerpoint/2010/main" val="1656406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B3C27-3264-3C44-E87E-FC3C8BDCFF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15C95E-DD11-BACB-810D-F127501BD6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5A6D49-8238-1E6B-28AE-5E3F43CC29CA}"/>
              </a:ext>
            </a:extLst>
          </p:cNvPr>
          <p:cNvSpPr>
            <a:spLocks noGrp="1"/>
          </p:cNvSpPr>
          <p:nvPr>
            <p:ph type="body" idx="1"/>
          </p:nvPr>
        </p:nvSpPr>
        <p:spPr/>
        <p:txBody>
          <a:bodyPr/>
          <a:lstStyle/>
          <a:p>
            <a:pPr>
              <a:defRPr/>
            </a:pPr>
            <a:r>
              <a:rPr lang="en-US"/>
              <a:t>The final part of our analysis focuses on project management outcomes, specifically our planning structure, risk mitigation, and stakeholder alignment. </a:t>
            </a:r>
          </a:p>
          <a:p>
            <a:pPr>
              <a:defRPr/>
            </a:pPr>
            <a:endParaRPr lang="en-US"/>
          </a:p>
          <a:p>
            <a:pPr>
              <a:defRPr/>
            </a:pPr>
            <a:r>
              <a:rPr lang="en-US"/>
              <a:t>We developed a 3-tier Work Breakdown Structure with 7 domains and 34 sub-tasks, ensuring every component was clearly defined and deliverable-driven. </a:t>
            </a:r>
          </a:p>
          <a:p>
            <a:pPr>
              <a:defRPr/>
            </a:pPr>
            <a:r>
              <a:rPr lang="en-US"/>
              <a:t>The WBS, shown on the right, spans core areas from research and modeling to system architecture and dissemination. </a:t>
            </a:r>
          </a:p>
          <a:p>
            <a:pPr>
              <a:defRPr/>
            </a:pPr>
            <a:endParaRPr lang="en-US"/>
          </a:p>
          <a:p>
            <a:pPr>
              <a:defRPr/>
            </a:pPr>
            <a:r>
              <a:rPr lang="en-US"/>
              <a:t>To address uncertainty, we built a risk matrix evaluating 30 threats across hardware, modeling, and user interaction. Through simulation-based severity analysis and built-in safeguards, we confirmed a low likelihood of high-impact risks. </a:t>
            </a:r>
          </a:p>
          <a:p>
            <a:pPr>
              <a:defRPr/>
            </a:pPr>
            <a:endParaRPr lang="en-US"/>
          </a:p>
          <a:p>
            <a:pPr>
              <a:defRPr/>
            </a:pPr>
            <a:r>
              <a:rPr lang="en-US"/>
              <a:t>Our stakeholder matrix aligned clinical, technical, and user needs, guiding engagement strategies throughout the lifecycle. </a:t>
            </a:r>
          </a:p>
          <a:p>
            <a:pPr>
              <a:defRPr/>
            </a:pPr>
            <a:endParaRPr lang="en-US"/>
          </a:p>
          <a:p>
            <a:r>
              <a:rPr lang="en-US"/>
              <a:t>The overall analysis of the project not only validated the technical feasibility of integrating scent into therapeutic VR systems but also contributed meaningful advancements to multisensory design, systems engineering, and olfactory research. Our work bridges critical gaps between clinical needs, immersive technology, and user-centered design, laying the groundwork for future applications in both healthcare and human experience research.</a:t>
            </a:r>
          </a:p>
          <a:p>
            <a:endParaRPr lang="en-US">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A85647BC-E463-859D-3FED-8AFBAC713D71}"/>
              </a:ext>
            </a:extLst>
          </p:cNvPr>
          <p:cNvSpPr>
            <a:spLocks noGrp="1"/>
          </p:cNvSpPr>
          <p:nvPr>
            <p:ph type="sldNum" sz="quarter" idx="5"/>
          </p:nvPr>
        </p:nvSpPr>
        <p:spPr/>
        <p:txBody>
          <a:bodyPr/>
          <a:lstStyle/>
          <a:p>
            <a:fld id="{31CAA495-0797-624E-94F4-6927FA553ECE}" type="slidenum">
              <a:rPr lang="en-US" smtClean="0"/>
              <a:t>10</a:t>
            </a:fld>
            <a:endParaRPr lang="en-US"/>
          </a:p>
        </p:txBody>
      </p:sp>
    </p:spTree>
    <p:extLst>
      <p:ext uri="{BB962C8B-B14F-4D97-AF65-F5344CB8AC3E}">
        <p14:creationId xmlns:p14="http://schemas.microsoft.com/office/powerpoint/2010/main" val="1278179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A97C2-C9B0-6CCF-309D-7914CFFCD8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38798-D001-1C9A-CC1A-21CFB6FEEA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1E95C8-1AD0-8EAA-A0C8-CE70BE9D848F}"/>
              </a:ext>
            </a:extLst>
          </p:cNvPr>
          <p:cNvSpPr>
            <a:spLocks noGrp="1"/>
          </p:cNvSpPr>
          <p:nvPr>
            <p:ph type="body" idx="1"/>
          </p:nvPr>
        </p:nvSpPr>
        <p:spPr/>
        <p:txBody>
          <a:bodyPr/>
          <a:lstStyle/>
          <a:p>
            <a:r>
              <a:rPr lang="en-US" sz="1200" kern="1200">
                <a:solidFill>
                  <a:schemeClr val="tx1"/>
                </a:solidFill>
                <a:effectLst/>
                <a:latin typeface="+mn-lt"/>
                <a:ea typeface="+mn-ea"/>
                <a:cs typeface="+mn-cs"/>
              </a:rPr>
              <a:t>“To create a functional, reliable, and clinically effective olfactory VR therapy system, we applied a </a:t>
            </a:r>
            <a:r>
              <a:rPr lang="en-US" sz="1200" b="1" kern="1200">
                <a:solidFill>
                  <a:schemeClr val="tx1"/>
                </a:solidFill>
                <a:effectLst/>
                <a:latin typeface="+mn-lt"/>
                <a:ea typeface="+mn-ea"/>
                <a:cs typeface="+mn-cs"/>
              </a:rPr>
              <a:t>systems engineering approach</a:t>
            </a:r>
            <a:r>
              <a:rPr lang="en-US" sz="1200" kern="1200">
                <a:solidFill>
                  <a:schemeClr val="tx1"/>
                </a:solidFill>
                <a:effectLst/>
                <a:latin typeface="+mn-lt"/>
                <a:ea typeface="+mn-ea"/>
                <a:cs typeface="+mn-cs"/>
              </a:rPr>
              <a:t>. This methodology allows us to manage complexity by clearly defining requirements, assessing risks early, and engaging stakeholders throughout the development lifecycle.”</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used standard systems engineering practices such as:</a:t>
            </a:r>
          </a:p>
          <a:p>
            <a:pPr lvl="0"/>
            <a:r>
              <a:rPr lang="en-US" sz="1200" b="1" kern="1200">
                <a:solidFill>
                  <a:schemeClr val="tx1"/>
                </a:solidFill>
                <a:effectLst/>
                <a:latin typeface="+mn-lt"/>
                <a:ea typeface="+mn-ea"/>
                <a:cs typeface="+mn-cs"/>
              </a:rPr>
              <a:t>Requirements tracking</a:t>
            </a:r>
            <a:r>
              <a:rPr lang="en-US" sz="1200" kern="1200">
                <a:solidFill>
                  <a:schemeClr val="tx1"/>
                </a:solidFill>
                <a:effectLst/>
                <a:latin typeface="+mn-lt"/>
                <a:ea typeface="+mn-ea"/>
                <a:cs typeface="+mn-cs"/>
              </a:rPr>
              <a:t> </a:t>
            </a:r>
          </a:p>
          <a:p>
            <a:pPr lvl="0"/>
            <a:r>
              <a:rPr lang="en-US" sz="1200" b="1" kern="1200">
                <a:solidFill>
                  <a:schemeClr val="tx1"/>
                </a:solidFill>
                <a:effectLst/>
                <a:latin typeface="+mn-lt"/>
                <a:ea typeface="+mn-ea"/>
                <a:cs typeface="+mn-cs"/>
              </a:rPr>
              <a:t>Risk assessment</a:t>
            </a:r>
            <a:r>
              <a:rPr lang="en-US" sz="1200" kern="1200">
                <a:solidFill>
                  <a:schemeClr val="tx1"/>
                </a:solidFill>
                <a:effectLst/>
                <a:latin typeface="+mn-lt"/>
                <a:ea typeface="+mn-ea"/>
                <a:cs typeface="+mn-cs"/>
              </a:rPr>
              <a:t> </a:t>
            </a:r>
          </a:p>
          <a:p>
            <a:pPr lvl="0"/>
            <a:r>
              <a:rPr lang="en-US" sz="1200" kern="1200">
                <a:solidFill>
                  <a:schemeClr val="tx1"/>
                </a:solidFill>
                <a:effectLst/>
                <a:latin typeface="+mn-lt"/>
                <a:ea typeface="+mn-ea"/>
                <a:cs typeface="+mn-cs"/>
              </a:rPr>
              <a:t>And </a:t>
            </a:r>
            <a:r>
              <a:rPr lang="en-US" sz="1200" b="1" kern="1200">
                <a:solidFill>
                  <a:schemeClr val="tx1"/>
                </a:solidFill>
                <a:effectLst/>
                <a:latin typeface="+mn-lt"/>
                <a:ea typeface="+mn-ea"/>
                <a:cs typeface="+mn-cs"/>
              </a:rPr>
              <a:t>stakeholder engagement</a:t>
            </a:r>
            <a:r>
              <a:rPr lang="en-US" sz="1200" kern="1200">
                <a:solidFill>
                  <a:schemeClr val="tx1"/>
                </a:solidFill>
                <a:effectLst/>
                <a:latin typeface="+mn-lt"/>
                <a:ea typeface="+mn-ea"/>
                <a:cs typeface="+mn-cs"/>
              </a:rPr>
              <a: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identified </a:t>
            </a:r>
            <a:r>
              <a:rPr lang="en-US" sz="1200" b="1" kern="1200">
                <a:solidFill>
                  <a:schemeClr val="tx1"/>
                </a:solidFill>
                <a:effectLst/>
                <a:latin typeface="+mn-lt"/>
                <a:ea typeface="+mn-ea"/>
                <a:cs typeface="+mn-cs"/>
              </a:rPr>
              <a:t>four primary stakeholder groups</a:t>
            </a:r>
            <a:r>
              <a:rPr lang="en-US" sz="1200" kern="1200">
                <a:solidFill>
                  <a:schemeClr val="tx1"/>
                </a:solidFill>
                <a:effectLst/>
                <a:latin typeface="+mn-lt"/>
                <a:ea typeface="+mn-ea"/>
                <a:cs typeface="+mn-cs"/>
              </a:rPr>
              <a:t>:</a:t>
            </a:r>
          </a:p>
          <a:p>
            <a:pPr lvl="0"/>
            <a:r>
              <a:rPr lang="en-US" sz="1200" b="1" kern="1200">
                <a:solidFill>
                  <a:schemeClr val="tx1"/>
                </a:solidFill>
                <a:effectLst/>
                <a:latin typeface="+mn-lt"/>
                <a:ea typeface="+mn-ea"/>
                <a:cs typeface="+mn-cs"/>
              </a:rPr>
              <a:t>PTSD patients</a:t>
            </a:r>
            <a:endParaRPr lang="en-US" sz="12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Healthcare providers</a:t>
            </a:r>
            <a:endParaRPr lang="en-US" sz="12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Tech developers</a:t>
            </a:r>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And </a:t>
            </a:r>
            <a:r>
              <a:rPr lang="en-US" sz="1200" b="1" kern="1200">
                <a:solidFill>
                  <a:schemeClr val="tx1"/>
                </a:solidFill>
                <a:effectLst/>
                <a:latin typeface="+mn-lt"/>
                <a:ea typeface="+mn-ea"/>
                <a:cs typeface="+mn-cs"/>
              </a:rPr>
              <a:t>regulatory bodies</a:t>
            </a:r>
            <a:r>
              <a:rPr lang="en-US" sz="1200" kern="1200">
                <a:solidFill>
                  <a:schemeClr val="tx1"/>
                </a:solidFill>
                <a:effectLst/>
                <a:latin typeface="+mn-lt"/>
                <a:ea typeface="+mn-ea"/>
                <a:cs typeface="+mn-cs"/>
              </a:rPr>
              <a:t>.”</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“This project also brings together </a:t>
            </a:r>
            <a:r>
              <a:rPr lang="en-US" sz="1200" b="1" kern="1200">
                <a:solidFill>
                  <a:schemeClr val="tx1"/>
                </a:solidFill>
                <a:effectLst/>
                <a:latin typeface="+mn-lt"/>
                <a:ea typeface="+mn-ea"/>
                <a:cs typeface="+mn-cs"/>
              </a:rPr>
              <a:t>multiple disciplines </a:t>
            </a:r>
            <a:r>
              <a:rPr lang="en-US" sz="1200" kern="1200">
                <a:solidFill>
                  <a:schemeClr val="tx1"/>
                </a:solidFill>
                <a:effectLst/>
                <a:latin typeface="+mn-lt"/>
                <a:ea typeface="+mn-ea"/>
                <a:cs typeface="+mn-cs"/>
              </a:rPr>
              <a:t>such as:</a:t>
            </a:r>
          </a:p>
          <a:p>
            <a:pPr lvl="0"/>
            <a:r>
              <a:rPr lang="en-US" sz="1200" b="1" kern="1200">
                <a:solidFill>
                  <a:schemeClr val="tx1"/>
                </a:solidFill>
                <a:effectLst/>
                <a:latin typeface="+mn-lt"/>
                <a:ea typeface="+mn-ea"/>
                <a:cs typeface="+mn-cs"/>
              </a:rPr>
              <a:t>Machine learning</a:t>
            </a:r>
            <a:r>
              <a:rPr lang="en-US" sz="1200" kern="1200">
                <a:solidFill>
                  <a:schemeClr val="tx1"/>
                </a:solidFill>
                <a:effectLst/>
                <a:latin typeface="+mn-lt"/>
                <a:ea typeface="+mn-ea"/>
                <a:cs typeface="+mn-cs"/>
              </a:rPr>
              <a:t>.</a:t>
            </a:r>
          </a:p>
          <a:p>
            <a:pPr lvl="0"/>
            <a:r>
              <a:rPr lang="en-US" sz="1200" b="1" kern="1200">
                <a:solidFill>
                  <a:schemeClr val="tx1"/>
                </a:solidFill>
                <a:effectLst/>
                <a:latin typeface="+mn-lt"/>
                <a:ea typeface="+mn-ea"/>
                <a:cs typeface="+mn-cs"/>
              </a:rPr>
              <a:t>Chemical engineering</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And </a:t>
            </a:r>
            <a:r>
              <a:rPr lang="en-US" sz="1200" b="1" kern="1200">
                <a:solidFill>
                  <a:schemeClr val="tx1"/>
                </a:solidFill>
                <a:effectLst/>
                <a:latin typeface="+mn-lt"/>
                <a:ea typeface="+mn-ea"/>
                <a:cs typeface="+mn-cs"/>
              </a:rPr>
              <a:t>systems design</a:t>
            </a:r>
            <a:r>
              <a:rPr lang="en-US" sz="1200" kern="1200">
                <a:solidFill>
                  <a:schemeClr val="tx1"/>
                </a:solidFill>
                <a:effectLst/>
                <a:latin typeface="+mn-lt"/>
                <a:ea typeface="+mn-ea"/>
                <a:cs typeface="+mn-cs"/>
              </a:rPr>
              <a:t> </a:t>
            </a:r>
            <a:endParaRPr lang="en-US"/>
          </a:p>
          <a:p>
            <a:endParaRPr lang="en-US">
              <a:ea typeface="Calibri"/>
              <a:cs typeface="Calibri"/>
            </a:endParaRPr>
          </a:p>
        </p:txBody>
      </p:sp>
      <p:sp>
        <p:nvSpPr>
          <p:cNvPr id="4" name="Slide Number Placeholder 3">
            <a:extLst>
              <a:ext uri="{FF2B5EF4-FFF2-40B4-BE49-F238E27FC236}">
                <a16:creationId xmlns:a16="http://schemas.microsoft.com/office/drawing/2014/main" id="{D8EC178A-1E86-15A5-AB63-8684D2A29936}"/>
              </a:ext>
            </a:extLst>
          </p:cNvPr>
          <p:cNvSpPr>
            <a:spLocks noGrp="1"/>
          </p:cNvSpPr>
          <p:nvPr>
            <p:ph type="sldNum" sz="quarter" idx="5"/>
          </p:nvPr>
        </p:nvSpPr>
        <p:spPr/>
        <p:txBody>
          <a:bodyPr/>
          <a:lstStyle/>
          <a:p>
            <a:fld id="{31CAA495-0797-624E-94F4-6927FA553ECE}" type="slidenum">
              <a:rPr lang="en-US" smtClean="0"/>
              <a:t>11</a:t>
            </a:fld>
            <a:endParaRPr lang="en-US"/>
          </a:p>
        </p:txBody>
      </p:sp>
    </p:spTree>
    <p:extLst>
      <p:ext uri="{BB962C8B-B14F-4D97-AF65-F5344CB8AC3E}">
        <p14:creationId xmlns:p14="http://schemas.microsoft.com/office/powerpoint/2010/main" val="2650996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22FE4-A6C1-02E3-896F-A6A82C3C6B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322C1F-3C59-9B71-69E7-18CC7C8E5A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7CBFAA-00E9-8DF4-8418-993AB94648CD}"/>
              </a:ext>
            </a:extLst>
          </p:cNvPr>
          <p:cNvSpPr>
            <a:spLocks noGrp="1"/>
          </p:cNvSpPr>
          <p:nvPr>
            <p:ph type="body" idx="1"/>
          </p:nvPr>
        </p:nvSpPr>
        <p:spPr/>
        <p:txBody>
          <a:bodyPr/>
          <a:lstStyle/>
          <a:p>
            <a:pPr lvl="1">
              <a:buFont typeface="Courier New"/>
              <a:buChar char="o"/>
            </a:pPr>
            <a:endParaRPr lang="en-US">
              <a:ea typeface="Calibri"/>
              <a:cs typeface="Calibri"/>
            </a:endParaRPr>
          </a:p>
          <a:p>
            <a:r>
              <a:rPr lang="en-US" sz="1200" kern="1200">
                <a:solidFill>
                  <a:schemeClr val="tx1"/>
                </a:solidFill>
                <a:effectLst/>
                <a:latin typeface="+mn-lt"/>
                <a:ea typeface="+mn-ea"/>
                <a:cs typeface="+mn-cs"/>
              </a:rPr>
              <a:t>“This slide introduces a </a:t>
            </a:r>
            <a:r>
              <a:rPr lang="en-US" sz="1200" b="1" kern="1200">
                <a:solidFill>
                  <a:schemeClr val="tx1"/>
                </a:solidFill>
                <a:effectLst/>
                <a:latin typeface="+mn-lt"/>
                <a:ea typeface="+mn-ea"/>
                <a:cs typeface="+mn-cs"/>
              </a:rPr>
              <a:t>causal loop diagram</a:t>
            </a:r>
            <a:r>
              <a:rPr lang="en-US" sz="1200" kern="1200">
                <a:solidFill>
                  <a:schemeClr val="tx1"/>
                </a:solidFill>
                <a:effectLst/>
                <a:latin typeface="+mn-lt"/>
                <a:ea typeface="+mn-ea"/>
                <a:cs typeface="+mn-cs"/>
              </a:rPr>
              <a:t>, a powerful tool used in </a:t>
            </a:r>
            <a:r>
              <a:rPr lang="en-US" sz="1200" b="1" kern="1200">
                <a:solidFill>
                  <a:schemeClr val="tx1"/>
                </a:solidFill>
                <a:effectLst/>
                <a:latin typeface="+mn-lt"/>
                <a:ea typeface="+mn-ea"/>
                <a:cs typeface="+mn-cs"/>
              </a:rPr>
              <a:t>systems thinking</a:t>
            </a:r>
            <a:r>
              <a:rPr lang="en-US" sz="1200" kern="1200">
                <a:solidFill>
                  <a:schemeClr val="tx1"/>
                </a:solidFill>
                <a:effectLst/>
                <a:latin typeface="+mn-lt"/>
                <a:ea typeface="+mn-ea"/>
                <a:cs typeface="+mn-cs"/>
              </a:rPr>
              <a:t> to visualize how different parts of a system interact over time. It helps us understand the </a:t>
            </a:r>
            <a:r>
              <a:rPr lang="en-US" sz="1200" b="1" kern="1200">
                <a:solidFill>
                  <a:schemeClr val="tx1"/>
                </a:solidFill>
                <a:effectLst/>
                <a:latin typeface="+mn-lt"/>
                <a:ea typeface="+mn-ea"/>
                <a:cs typeface="+mn-cs"/>
              </a:rPr>
              <a:t>feedback mechanisms</a:t>
            </a:r>
            <a:r>
              <a:rPr lang="en-US" sz="1200" kern="1200">
                <a:solidFill>
                  <a:schemeClr val="tx1"/>
                </a:solidFill>
                <a:effectLst/>
                <a:latin typeface="+mn-lt"/>
                <a:ea typeface="+mn-ea"/>
                <a:cs typeface="+mn-cs"/>
              </a:rPr>
              <a:t> that either reinforce or balance change within the system.”</a:t>
            </a:r>
          </a:p>
          <a:p>
            <a:endParaRPr lang="en-US" sz="1200" b="1"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“This diagram shows how </a:t>
            </a:r>
            <a:r>
              <a:rPr lang="en-US" sz="1200" b="1" kern="1200">
                <a:solidFill>
                  <a:schemeClr val="tx1"/>
                </a:solidFill>
                <a:effectLst/>
                <a:latin typeface="+mn-lt"/>
                <a:ea typeface="+mn-ea"/>
                <a:cs typeface="+mn-cs"/>
              </a:rPr>
              <a:t>olfactory VR therapy for PTSD</a:t>
            </a:r>
            <a:r>
              <a:rPr lang="en-US" sz="1200" kern="1200">
                <a:solidFill>
                  <a:schemeClr val="tx1"/>
                </a:solidFill>
                <a:effectLst/>
                <a:latin typeface="+mn-lt"/>
                <a:ea typeface="+mn-ea"/>
                <a:cs typeface="+mn-cs"/>
              </a:rPr>
              <a:t> evolves over time—how it gets better, more accepted, and more widely used as certain elements of the system improve.”</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a:t>
            </a:r>
            <a:r>
              <a:rPr lang="en-US" sz="1200" b="1" kern="1200">
                <a:solidFill>
                  <a:schemeClr val="tx1"/>
                </a:solidFill>
                <a:effectLst/>
                <a:latin typeface="+mn-lt"/>
                <a:ea typeface="+mn-ea"/>
                <a:cs typeface="+mn-cs"/>
              </a:rPr>
              <a:t>R1 loop</a:t>
            </a:r>
            <a:r>
              <a:rPr lang="en-US" sz="1200" kern="1200">
                <a:solidFill>
                  <a:schemeClr val="tx1"/>
                </a:solidFill>
                <a:effectLst/>
                <a:latin typeface="+mn-lt"/>
                <a:ea typeface="+mn-ea"/>
                <a:cs typeface="+mn-cs"/>
              </a:rPr>
              <a:t>, shown in </a:t>
            </a:r>
            <a:r>
              <a:rPr lang="en-US" sz="1200" b="1" kern="1200">
                <a:solidFill>
                  <a:schemeClr val="tx1"/>
                </a:solidFill>
                <a:effectLst/>
                <a:latin typeface="+mn-lt"/>
                <a:ea typeface="+mn-ea"/>
                <a:cs typeface="+mn-cs"/>
              </a:rPr>
              <a:t>blue arrows </a:t>
            </a:r>
            <a:r>
              <a:rPr lang="en-US" sz="1200" kern="1200">
                <a:solidFill>
                  <a:schemeClr val="tx1"/>
                </a:solidFill>
                <a:effectLst/>
                <a:latin typeface="+mn-lt"/>
                <a:ea typeface="+mn-ea"/>
                <a:cs typeface="+mn-cs"/>
              </a:rPr>
              <a:t>is a </a:t>
            </a:r>
            <a:r>
              <a:rPr lang="en-US" sz="1200" b="1" kern="1200">
                <a:solidFill>
                  <a:schemeClr val="tx1"/>
                </a:solidFill>
                <a:effectLst/>
                <a:latin typeface="+mn-lt"/>
                <a:ea typeface="+mn-ea"/>
                <a:cs typeface="+mn-cs"/>
              </a:rPr>
              <a:t>positive feedback cycle</a:t>
            </a:r>
            <a:r>
              <a:rPr lang="en-US" sz="1200" kern="1200">
                <a:solidFill>
                  <a:schemeClr val="tx1"/>
                </a:solidFill>
                <a:effectLst/>
                <a:latin typeface="+mn-lt"/>
                <a:ea typeface="+mn-ea"/>
                <a:cs typeface="+mn-cs"/>
              </a:rPr>
              <a:t>:</a:t>
            </a:r>
          </a:p>
          <a:p>
            <a:pPr lvl="0"/>
            <a:r>
              <a:rPr lang="en-US" sz="1200" kern="1200">
                <a:solidFill>
                  <a:schemeClr val="tx1"/>
                </a:solidFill>
                <a:effectLst/>
                <a:latin typeface="+mn-lt"/>
                <a:ea typeface="+mn-ea"/>
                <a:cs typeface="+mn-cs"/>
              </a:rPr>
              <a:t>As </a:t>
            </a:r>
            <a:r>
              <a:rPr lang="en-US" sz="1200" b="1" kern="1200">
                <a:solidFill>
                  <a:schemeClr val="tx1"/>
                </a:solidFill>
                <a:effectLst/>
                <a:latin typeface="+mn-lt"/>
                <a:ea typeface="+mn-ea"/>
                <a:cs typeface="+mn-cs"/>
              </a:rPr>
              <a:t>therapeutic effectiveness</a:t>
            </a:r>
            <a:r>
              <a:rPr lang="en-US" sz="1200" kern="1200">
                <a:solidFill>
                  <a:schemeClr val="tx1"/>
                </a:solidFill>
                <a:effectLst/>
                <a:latin typeface="+mn-lt"/>
                <a:ea typeface="+mn-ea"/>
                <a:cs typeface="+mn-cs"/>
              </a:rPr>
              <a:t> improves, we see greater </a:t>
            </a:r>
            <a:r>
              <a:rPr lang="en-US" sz="1200" b="1" kern="1200">
                <a:solidFill>
                  <a:schemeClr val="tx1"/>
                </a:solidFill>
                <a:effectLst/>
                <a:latin typeface="+mn-lt"/>
                <a:ea typeface="+mn-ea"/>
                <a:cs typeface="+mn-cs"/>
              </a:rPr>
              <a:t>clinical adoption</a:t>
            </a:r>
            <a:r>
              <a:rPr lang="en-US" sz="1200" kern="1200">
                <a:solidFill>
                  <a:schemeClr val="tx1"/>
                </a:solidFill>
                <a:effectLst/>
                <a:latin typeface="+mn-lt"/>
                <a:ea typeface="+mn-ea"/>
                <a:cs typeface="+mn-cs"/>
              </a:rPr>
              <a:t>.</a:t>
            </a:r>
          </a:p>
          <a:p>
            <a:pPr lvl="0"/>
            <a:r>
              <a:rPr lang="en-US" sz="1200" kern="1200">
                <a:solidFill>
                  <a:schemeClr val="tx1"/>
                </a:solidFill>
                <a:effectLst/>
                <a:latin typeface="+mn-lt"/>
                <a:ea typeface="+mn-ea"/>
                <a:cs typeface="+mn-cs"/>
              </a:rPr>
              <a:t>That adoption leads to more </a:t>
            </a:r>
            <a:r>
              <a:rPr lang="en-US" sz="1200" b="1" kern="1200">
                <a:solidFill>
                  <a:schemeClr val="tx1"/>
                </a:solidFill>
                <a:effectLst/>
                <a:latin typeface="+mn-lt"/>
                <a:ea typeface="+mn-ea"/>
                <a:cs typeface="+mn-cs"/>
              </a:rPr>
              <a:t>patient usage</a:t>
            </a:r>
            <a:r>
              <a:rPr lang="en-US" sz="1200" kern="1200">
                <a:solidFill>
                  <a:schemeClr val="tx1"/>
                </a:solidFill>
                <a:effectLst/>
                <a:latin typeface="+mn-lt"/>
                <a:ea typeface="+mn-ea"/>
                <a:cs typeface="+mn-cs"/>
              </a:rPr>
              <a:t> and </a:t>
            </a:r>
            <a:r>
              <a:rPr lang="en-US" sz="1200" b="1" kern="1200">
                <a:solidFill>
                  <a:schemeClr val="tx1"/>
                </a:solidFill>
                <a:effectLst/>
                <a:latin typeface="+mn-lt"/>
                <a:ea typeface="+mn-ea"/>
                <a:cs typeface="+mn-cs"/>
              </a:rPr>
              <a:t>investment in system development</a:t>
            </a:r>
            <a:r>
              <a:rPr lang="en-US" sz="1200" kern="1200">
                <a:solidFill>
                  <a:schemeClr val="tx1"/>
                </a:solidFill>
                <a:effectLst/>
                <a:latin typeface="+mn-lt"/>
                <a:ea typeface="+mn-ea"/>
                <a:cs typeface="+mn-cs"/>
              </a:rPr>
              <a:t>.</a:t>
            </a:r>
          </a:p>
          <a:p>
            <a:pPr lvl="0"/>
            <a:r>
              <a:rPr lang="en-US" sz="1200" kern="1200">
                <a:solidFill>
                  <a:schemeClr val="tx1"/>
                </a:solidFill>
                <a:effectLst/>
                <a:latin typeface="+mn-lt"/>
                <a:ea typeface="+mn-ea"/>
                <a:cs typeface="+mn-cs"/>
              </a:rPr>
              <a:t>More investment drives improvements in the VR therapy—particularly in </a:t>
            </a:r>
            <a:r>
              <a:rPr lang="en-US" sz="1200" b="1" kern="1200">
                <a:solidFill>
                  <a:schemeClr val="tx1"/>
                </a:solidFill>
                <a:effectLst/>
                <a:latin typeface="+mn-lt"/>
                <a:ea typeface="+mn-ea"/>
                <a:cs typeface="+mn-cs"/>
              </a:rPr>
              <a:t>scent realism</a:t>
            </a:r>
            <a:r>
              <a:rPr lang="en-US" sz="1200" kern="1200">
                <a:solidFill>
                  <a:schemeClr val="tx1"/>
                </a:solidFill>
                <a:effectLst/>
                <a:latin typeface="+mn-lt"/>
                <a:ea typeface="+mn-ea"/>
                <a:cs typeface="+mn-cs"/>
              </a:rPr>
              <a:t>—which then circles back to increase effectiveness.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a:t>
            </a:r>
            <a:r>
              <a:rPr lang="en-US" sz="1200" b="1" kern="1200">
                <a:solidFill>
                  <a:schemeClr val="tx1"/>
                </a:solidFill>
                <a:effectLst/>
                <a:latin typeface="+mn-lt"/>
                <a:ea typeface="+mn-ea"/>
                <a:cs typeface="+mn-cs"/>
              </a:rPr>
              <a:t>R2 loop</a:t>
            </a:r>
            <a:r>
              <a:rPr lang="en-US" sz="1200" kern="1200">
                <a:solidFill>
                  <a:schemeClr val="tx1"/>
                </a:solidFill>
                <a:effectLst/>
                <a:latin typeface="+mn-lt"/>
                <a:ea typeface="+mn-ea"/>
                <a:cs typeface="+mn-cs"/>
              </a:rPr>
              <a:t>, in </a:t>
            </a:r>
            <a:r>
              <a:rPr lang="en-US" sz="1200" b="1" kern="1200">
                <a:solidFill>
                  <a:schemeClr val="tx1"/>
                </a:solidFill>
                <a:effectLst/>
                <a:latin typeface="+mn-lt"/>
                <a:ea typeface="+mn-ea"/>
                <a:cs typeface="+mn-cs"/>
              </a:rPr>
              <a:t>red arrows</a:t>
            </a:r>
            <a:r>
              <a:rPr lang="en-US" sz="1200" kern="1200">
                <a:solidFill>
                  <a:schemeClr val="tx1"/>
                </a:solidFill>
                <a:effectLst/>
                <a:latin typeface="+mn-lt"/>
                <a:ea typeface="+mn-ea"/>
                <a:cs typeface="+mn-cs"/>
              </a:rPr>
              <a:t>, focuses on the </a:t>
            </a:r>
            <a:r>
              <a:rPr lang="en-US" sz="1200" b="1" kern="1200">
                <a:solidFill>
                  <a:schemeClr val="tx1"/>
                </a:solidFill>
                <a:effectLst/>
                <a:latin typeface="+mn-lt"/>
                <a:ea typeface="+mn-ea"/>
                <a:cs typeface="+mn-cs"/>
              </a:rPr>
              <a:t>user and developer trust cycle</a:t>
            </a:r>
            <a:r>
              <a:rPr lang="en-US" sz="1200" kern="1200">
                <a:solidFill>
                  <a:schemeClr val="tx1"/>
                </a:solidFill>
                <a:effectLst/>
                <a:latin typeface="+mn-lt"/>
                <a:ea typeface="+mn-ea"/>
                <a:cs typeface="+mn-cs"/>
              </a:rPr>
              <a:t>:</a:t>
            </a:r>
          </a:p>
          <a:p>
            <a:pPr lvl="0"/>
            <a:r>
              <a:rPr lang="en-US" sz="1200" kern="1200">
                <a:solidFill>
                  <a:schemeClr val="tx1"/>
                </a:solidFill>
                <a:effectLst/>
                <a:latin typeface="+mn-lt"/>
                <a:ea typeface="+mn-ea"/>
                <a:cs typeface="+mn-cs"/>
              </a:rPr>
              <a:t>More </a:t>
            </a:r>
            <a:r>
              <a:rPr lang="en-US" sz="1200" b="1" kern="1200">
                <a:solidFill>
                  <a:schemeClr val="tx1"/>
                </a:solidFill>
                <a:effectLst/>
                <a:latin typeface="+mn-lt"/>
                <a:ea typeface="+mn-ea"/>
                <a:cs typeface="+mn-cs"/>
              </a:rPr>
              <a:t>patient usage</a:t>
            </a:r>
            <a:r>
              <a:rPr lang="en-US" sz="1200" kern="1200">
                <a:solidFill>
                  <a:schemeClr val="tx1"/>
                </a:solidFill>
                <a:effectLst/>
                <a:latin typeface="+mn-lt"/>
                <a:ea typeface="+mn-ea"/>
                <a:cs typeface="+mn-cs"/>
              </a:rPr>
              <a:t> and </a:t>
            </a:r>
            <a:r>
              <a:rPr lang="en-US" sz="1200" b="1" kern="1200">
                <a:solidFill>
                  <a:schemeClr val="tx1"/>
                </a:solidFill>
                <a:effectLst/>
                <a:latin typeface="+mn-lt"/>
                <a:ea typeface="+mn-ea"/>
                <a:cs typeface="+mn-cs"/>
              </a:rPr>
              <a:t>user feedback</a:t>
            </a:r>
            <a:r>
              <a:rPr lang="en-US" sz="1200" kern="1200">
                <a:solidFill>
                  <a:schemeClr val="tx1"/>
                </a:solidFill>
                <a:effectLst/>
                <a:latin typeface="+mn-lt"/>
                <a:ea typeface="+mn-ea"/>
                <a:cs typeface="+mn-cs"/>
              </a:rPr>
              <a:t> improve the </a:t>
            </a:r>
            <a:r>
              <a:rPr lang="en-US" sz="1200" b="1" kern="1200">
                <a:solidFill>
                  <a:schemeClr val="tx1"/>
                </a:solidFill>
                <a:effectLst/>
                <a:latin typeface="+mn-lt"/>
                <a:ea typeface="+mn-ea"/>
                <a:cs typeface="+mn-cs"/>
              </a:rPr>
              <a:t>accuracy of scent-trigger mapping</a:t>
            </a:r>
            <a:r>
              <a:rPr lang="en-US" sz="1200" kern="1200">
                <a:solidFill>
                  <a:schemeClr val="tx1"/>
                </a:solidFill>
                <a:effectLst/>
                <a:latin typeface="+mn-lt"/>
                <a:ea typeface="+mn-ea"/>
                <a:cs typeface="+mn-cs"/>
              </a:rPr>
              <a:t>.</a:t>
            </a:r>
          </a:p>
          <a:p>
            <a:pPr lvl="0"/>
            <a:r>
              <a:rPr lang="en-US" sz="1200" kern="1200">
                <a:solidFill>
                  <a:schemeClr val="tx1"/>
                </a:solidFill>
                <a:effectLst/>
                <a:latin typeface="+mn-lt"/>
                <a:ea typeface="+mn-ea"/>
                <a:cs typeface="+mn-cs"/>
              </a:rPr>
              <a:t>Combined with </a:t>
            </a:r>
            <a:r>
              <a:rPr lang="en-US" sz="1200" b="1" kern="1200">
                <a:solidFill>
                  <a:schemeClr val="tx1"/>
                </a:solidFill>
                <a:effectLst/>
                <a:latin typeface="+mn-lt"/>
                <a:ea typeface="+mn-ea"/>
                <a:cs typeface="+mn-cs"/>
              </a:rPr>
              <a:t>development trust</a:t>
            </a:r>
            <a:r>
              <a:rPr lang="en-US" sz="1200" kern="1200">
                <a:solidFill>
                  <a:schemeClr val="tx1"/>
                </a:solidFill>
                <a:effectLst/>
                <a:latin typeface="+mn-lt"/>
                <a:ea typeface="+mn-ea"/>
                <a:cs typeface="+mn-cs"/>
              </a:rPr>
              <a:t>, this enables refinements to both software and hardware.</a:t>
            </a:r>
          </a:p>
          <a:p>
            <a:pPr lvl="0"/>
            <a:r>
              <a:rPr lang="en-US" sz="1200" kern="1200">
                <a:solidFill>
                  <a:schemeClr val="tx1"/>
                </a:solidFill>
                <a:effectLst/>
                <a:latin typeface="+mn-lt"/>
                <a:ea typeface="+mn-ea"/>
                <a:cs typeface="+mn-cs"/>
              </a:rPr>
              <a:t>These improvements enhance the </a:t>
            </a:r>
            <a:r>
              <a:rPr lang="en-US" sz="1200" b="1" kern="1200">
                <a:solidFill>
                  <a:schemeClr val="tx1"/>
                </a:solidFill>
                <a:effectLst/>
                <a:latin typeface="+mn-lt"/>
                <a:ea typeface="+mn-ea"/>
                <a:cs typeface="+mn-cs"/>
              </a:rPr>
              <a:t>user experience</a:t>
            </a:r>
            <a:r>
              <a:rPr lang="en-US" sz="1200" kern="1200">
                <a:solidFill>
                  <a:schemeClr val="tx1"/>
                </a:solidFill>
                <a:effectLst/>
                <a:latin typeface="+mn-lt"/>
                <a:ea typeface="+mn-ea"/>
                <a:cs typeface="+mn-cs"/>
              </a:rPr>
              <a:t>, encouraging further use.</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“Taken together, this diagram tells us that the system is not linear—it’s </a:t>
            </a:r>
            <a:r>
              <a:rPr lang="en-US" sz="1200" b="1" kern="1200">
                <a:solidFill>
                  <a:schemeClr val="tx1"/>
                </a:solidFill>
                <a:effectLst/>
                <a:latin typeface="+mn-lt"/>
                <a:ea typeface="+mn-ea"/>
                <a:cs typeface="+mn-cs"/>
              </a:rPr>
              <a:t>highly dynamic and interconnected</a:t>
            </a:r>
            <a:r>
              <a:rPr lang="en-US" sz="1200" kern="1200">
                <a:solidFill>
                  <a:schemeClr val="tx1"/>
                </a:solidFill>
                <a:effectLst/>
                <a:latin typeface="+mn-lt"/>
                <a:ea typeface="+mn-ea"/>
                <a:cs typeface="+mn-cs"/>
              </a:rPr>
              <a:t>:</a:t>
            </a:r>
          </a:p>
          <a:p>
            <a:pPr lvl="0"/>
            <a:r>
              <a:rPr lang="en-US" sz="1200" kern="1200">
                <a:solidFill>
                  <a:schemeClr val="tx1"/>
                </a:solidFill>
                <a:effectLst/>
                <a:latin typeface="+mn-lt"/>
                <a:ea typeface="+mn-ea"/>
                <a:cs typeface="+mn-cs"/>
              </a:rPr>
              <a:t>The </a:t>
            </a:r>
            <a:r>
              <a:rPr lang="en-US" sz="1200" b="1" kern="1200">
                <a:solidFill>
                  <a:schemeClr val="tx1"/>
                </a:solidFill>
                <a:effectLst/>
                <a:latin typeface="+mn-lt"/>
                <a:ea typeface="+mn-ea"/>
                <a:cs typeface="+mn-cs"/>
              </a:rPr>
              <a:t>technology</a:t>
            </a:r>
            <a:r>
              <a:rPr lang="en-US" sz="1200" kern="1200">
                <a:solidFill>
                  <a:schemeClr val="tx1"/>
                </a:solidFill>
                <a:effectLst/>
                <a:latin typeface="+mn-lt"/>
                <a:ea typeface="+mn-ea"/>
                <a:cs typeface="+mn-cs"/>
              </a:rPr>
              <a:t> (like scent emitters and realism),</a:t>
            </a:r>
          </a:p>
          <a:p>
            <a:pPr lvl="0"/>
            <a:r>
              <a:rPr lang="en-US" sz="1200" kern="1200">
                <a:solidFill>
                  <a:schemeClr val="tx1"/>
                </a:solidFill>
                <a:effectLst/>
                <a:latin typeface="+mn-lt"/>
                <a:ea typeface="+mn-ea"/>
                <a:cs typeface="+mn-cs"/>
              </a:rPr>
              <a:t>The </a:t>
            </a:r>
            <a:r>
              <a:rPr lang="en-US" sz="1200" b="1" kern="1200">
                <a:solidFill>
                  <a:schemeClr val="tx1"/>
                </a:solidFill>
                <a:effectLst/>
                <a:latin typeface="+mn-lt"/>
                <a:ea typeface="+mn-ea"/>
                <a:cs typeface="+mn-cs"/>
              </a:rPr>
              <a:t>user experience</a:t>
            </a:r>
            <a:r>
              <a:rPr lang="en-US" sz="1200" kern="1200">
                <a:solidFill>
                  <a:schemeClr val="tx1"/>
                </a:solidFill>
                <a:effectLst/>
                <a:latin typeface="+mn-lt"/>
                <a:ea typeface="+mn-ea"/>
                <a:cs typeface="+mn-cs"/>
              </a:rPr>
              <a:t> (engagement, feedback, and trust),</a:t>
            </a:r>
          </a:p>
          <a:p>
            <a:pPr lvl="0"/>
            <a:r>
              <a:rPr lang="en-US" sz="1200" kern="1200">
                <a:solidFill>
                  <a:schemeClr val="tx1"/>
                </a:solidFill>
                <a:effectLst/>
                <a:latin typeface="+mn-lt"/>
                <a:ea typeface="+mn-ea"/>
                <a:cs typeface="+mn-cs"/>
              </a:rPr>
              <a:t>And the </a:t>
            </a:r>
            <a:r>
              <a:rPr lang="en-US" sz="1200" b="1" kern="1200">
                <a:solidFill>
                  <a:schemeClr val="tx1"/>
                </a:solidFill>
                <a:effectLst/>
                <a:latin typeface="+mn-lt"/>
                <a:ea typeface="+mn-ea"/>
                <a:cs typeface="+mn-cs"/>
              </a:rPr>
              <a:t>clinical outcomes</a:t>
            </a:r>
            <a:r>
              <a:rPr lang="en-US" sz="1200" kern="1200">
                <a:solidFill>
                  <a:schemeClr val="tx1"/>
                </a:solidFill>
                <a:effectLst/>
                <a:latin typeface="+mn-lt"/>
                <a:ea typeface="+mn-ea"/>
                <a:cs typeface="+mn-cs"/>
              </a:rPr>
              <a:t> (effectiveness and adoption)</a:t>
            </a:r>
          </a:p>
          <a:p>
            <a:r>
              <a:rPr lang="en-US" sz="1200" kern="1200">
                <a:solidFill>
                  <a:schemeClr val="tx1"/>
                </a:solidFill>
                <a:effectLst/>
                <a:latin typeface="+mn-lt"/>
                <a:ea typeface="+mn-ea"/>
                <a:cs typeface="+mn-cs"/>
              </a:rPr>
              <a:t>…all influence one another in a </a:t>
            </a:r>
            <a:r>
              <a:rPr lang="en-US" sz="1200" b="1" kern="1200">
                <a:solidFill>
                  <a:schemeClr val="tx1"/>
                </a:solidFill>
                <a:effectLst/>
                <a:latin typeface="+mn-lt"/>
                <a:ea typeface="+mn-ea"/>
                <a:cs typeface="+mn-cs"/>
              </a:rPr>
              <a:t>continuous, evolving process</a:t>
            </a:r>
            <a:r>
              <a:rPr lang="en-US" sz="1200" kern="1200">
                <a:solidFill>
                  <a:schemeClr val="tx1"/>
                </a:solidFill>
                <a:effectLst/>
                <a:latin typeface="+mn-lt"/>
                <a:ea typeface="+mn-ea"/>
                <a:cs typeface="+mn-cs"/>
              </a:rPr>
              <a:t>.”</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“This systems view emphasizes that in order to create meaningful change, we need to address </a:t>
            </a:r>
            <a:r>
              <a:rPr lang="en-US" sz="1200" b="1" kern="1200">
                <a:solidFill>
                  <a:schemeClr val="tx1"/>
                </a:solidFill>
                <a:effectLst/>
                <a:latin typeface="+mn-lt"/>
                <a:ea typeface="+mn-ea"/>
                <a:cs typeface="+mn-cs"/>
              </a:rPr>
              <a:t>not just the device or the algorithm</a:t>
            </a:r>
            <a:r>
              <a:rPr lang="en-US" sz="1200" kern="1200">
                <a:solidFill>
                  <a:schemeClr val="tx1"/>
                </a:solidFill>
                <a:effectLst/>
                <a:latin typeface="+mn-lt"/>
                <a:ea typeface="+mn-ea"/>
                <a:cs typeface="+mn-cs"/>
              </a:rPr>
              <a:t>, but the </a:t>
            </a:r>
            <a:r>
              <a:rPr lang="en-US" sz="1200" b="1" kern="1200">
                <a:solidFill>
                  <a:schemeClr val="tx1"/>
                </a:solidFill>
                <a:effectLst/>
                <a:latin typeface="+mn-lt"/>
                <a:ea typeface="+mn-ea"/>
                <a:cs typeface="+mn-cs"/>
              </a:rPr>
              <a:t>entire ecosystem</a:t>
            </a:r>
            <a:r>
              <a:rPr lang="en-US" sz="1200" kern="1200">
                <a:solidFill>
                  <a:schemeClr val="tx1"/>
                </a:solidFill>
                <a:effectLst/>
                <a:latin typeface="+mn-lt"/>
                <a:ea typeface="+mn-ea"/>
                <a:cs typeface="+mn-cs"/>
              </a:rPr>
              <a:t>—from user trust to clinical validation to iterative design.”</a:t>
            </a:r>
          </a:p>
          <a:p>
            <a:pPr lvl="1">
              <a:buFont typeface="Courier New"/>
              <a:buChar char="o"/>
            </a:pPr>
            <a:endParaRPr lang="en-US">
              <a:ea typeface="Calibri"/>
              <a:cs typeface="Calibri"/>
            </a:endParaRPr>
          </a:p>
          <a:p>
            <a:pPr lvl="1">
              <a:buFont typeface="Courier New"/>
              <a:buChar char="o"/>
            </a:pPr>
            <a:endParaRPr lang="en-US">
              <a:ea typeface="Calibri"/>
              <a:cs typeface="Calibri"/>
            </a:endParaRPr>
          </a:p>
          <a:p>
            <a:pPr lvl="1">
              <a:buFont typeface="Courier New"/>
              <a:buChar char="o"/>
            </a:pPr>
            <a:endParaRPr lang="en-US">
              <a:ea typeface="Calibri"/>
              <a:cs typeface="Calibri"/>
            </a:endParaRPr>
          </a:p>
          <a:p>
            <a:pPr lvl="1">
              <a:buFont typeface="Courier New"/>
              <a:buChar char="o"/>
            </a:pPr>
            <a:r>
              <a:rPr lang="en-US">
                <a:ea typeface="Calibri"/>
                <a:cs typeface="Calibri"/>
              </a:rPr>
              <a:t>R1 loop: </a:t>
            </a:r>
            <a:r>
              <a:rPr lang="en-US" sz="1600">
                <a:solidFill>
                  <a:srgbClr val="000000"/>
                </a:solidFill>
                <a:ea typeface="+mn-lt"/>
                <a:cs typeface="+mn-lt"/>
              </a:rPr>
              <a:t>Emotional Engagement → improves →</a:t>
            </a:r>
            <a:endParaRPr lang="en-US">
              <a:ea typeface="Calibri"/>
              <a:cs typeface="Calibri"/>
            </a:endParaRPr>
          </a:p>
          <a:p>
            <a:pPr lvl="1">
              <a:buFont typeface="Courier New"/>
              <a:buChar char="o"/>
            </a:pPr>
            <a:r>
              <a:rPr lang="en-US" sz="1600">
                <a:solidFill>
                  <a:srgbClr val="000000"/>
                </a:solidFill>
                <a:ea typeface="+mn-lt"/>
                <a:cs typeface="+mn-lt"/>
              </a:rPr>
              <a:t>Therapeutic Effectiveness → drives →</a:t>
            </a:r>
            <a:endParaRPr lang="en-US">
              <a:ea typeface="Calibri"/>
              <a:cs typeface="Calibri"/>
            </a:endParaRPr>
          </a:p>
          <a:p>
            <a:pPr lvl="1">
              <a:buFont typeface="Courier New"/>
              <a:buChar char="o"/>
            </a:pPr>
            <a:r>
              <a:rPr lang="en-US" sz="1600">
                <a:solidFill>
                  <a:srgbClr val="000000"/>
                </a:solidFill>
                <a:ea typeface="+mn-lt"/>
                <a:cs typeface="+mn-lt"/>
              </a:rPr>
              <a:t>Clinical Adoption → increases →</a:t>
            </a:r>
            <a:endParaRPr lang="en-US">
              <a:ea typeface="Calibri"/>
              <a:cs typeface="Calibri"/>
            </a:endParaRPr>
          </a:p>
          <a:p>
            <a:pPr lvl="1">
              <a:buFont typeface="Courier New"/>
              <a:buChar char="o"/>
            </a:pPr>
            <a:r>
              <a:rPr lang="en-US" sz="1600">
                <a:solidFill>
                  <a:srgbClr val="000000"/>
                </a:solidFill>
                <a:ea typeface="+mn-lt"/>
                <a:cs typeface="+mn-lt"/>
              </a:rPr>
              <a:t>Patient Usage → justifies →</a:t>
            </a:r>
            <a:endParaRPr lang="en-US">
              <a:ea typeface="Calibri"/>
              <a:cs typeface="Calibri"/>
            </a:endParaRPr>
          </a:p>
          <a:p>
            <a:pPr lvl="1">
              <a:buFont typeface="Courier New"/>
              <a:buChar char="o"/>
            </a:pPr>
            <a:r>
              <a:rPr lang="en-US" sz="1600">
                <a:solidFill>
                  <a:srgbClr val="000000"/>
                </a:solidFill>
                <a:ea typeface="+mn-lt"/>
                <a:cs typeface="+mn-lt"/>
              </a:rPr>
              <a:t>System Investment → enhances →</a:t>
            </a:r>
            <a:endParaRPr lang="en-US">
              <a:ea typeface="Calibri"/>
              <a:cs typeface="Calibri"/>
            </a:endParaRPr>
          </a:p>
          <a:p>
            <a:pPr lvl="1">
              <a:buFont typeface="Courier New"/>
              <a:buChar char="o"/>
            </a:pPr>
            <a:r>
              <a:rPr lang="en-US" sz="1600">
                <a:solidFill>
                  <a:srgbClr val="000000"/>
                </a:solidFill>
                <a:ea typeface="+mn-lt"/>
                <a:cs typeface="+mn-lt"/>
              </a:rPr>
              <a:t>Olfactory Realism of VR Therapy → boosts →</a:t>
            </a:r>
            <a:endParaRPr lang="en-US">
              <a:ea typeface="Calibri"/>
              <a:cs typeface="Calibri"/>
            </a:endParaRPr>
          </a:p>
          <a:p>
            <a:pPr lvl="1">
              <a:buFont typeface="Courier New"/>
              <a:buChar char="o"/>
            </a:pPr>
            <a:r>
              <a:rPr lang="en-US" sz="1600">
                <a:solidFill>
                  <a:srgbClr val="000000"/>
                </a:solidFill>
                <a:ea typeface="+mn-lt"/>
                <a:cs typeface="+mn-lt"/>
              </a:rPr>
              <a:t>Emotional Engagement (loop closes)</a:t>
            </a:r>
          </a:p>
          <a:p>
            <a:pPr lvl="1">
              <a:buFont typeface="Courier New"/>
              <a:buChar char="o"/>
            </a:pPr>
            <a:endParaRPr lang="en-US">
              <a:ea typeface="Calibri" panose="020F0502020204030204"/>
              <a:cs typeface="Calibri" panose="020F0502020204030204"/>
            </a:endParaRPr>
          </a:p>
          <a:p>
            <a:pPr lvl="1">
              <a:buFont typeface="Courier New"/>
              <a:buChar char="o"/>
            </a:pPr>
            <a:r>
              <a:rPr lang="en-US"/>
              <a:t>R2 Loop: </a:t>
            </a:r>
            <a:r>
              <a:rPr lang="en-US" sz="1600">
                <a:solidFill>
                  <a:srgbClr val="000000"/>
                </a:solidFill>
                <a:ea typeface="+mn-lt"/>
                <a:cs typeface="+mn-lt"/>
              </a:rPr>
              <a:t>Patient Usage → leads to →</a:t>
            </a:r>
            <a:endParaRPr lang="en-US">
              <a:solidFill>
                <a:srgbClr val="000000"/>
              </a:solidFill>
              <a:ea typeface="+mn-lt"/>
              <a:cs typeface="+mn-lt"/>
            </a:endParaRPr>
          </a:p>
          <a:p>
            <a:pPr lvl="1">
              <a:buFont typeface="Courier New"/>
              <a:buChar char="o"/>
            </a:pPr>
            <a:r>
              <a:rPr lang="en-US" sz="1600">
                <a:solidFill>
                  <a:srgbClr val="000000"/>
                </a:solidFill>
                <a:ea typeface="+mn-lt"/>
                <a:cs typeface="+mn-lt"/>
              </a:rPr>
              <a:t>User Feedback → improves →</a:t>
            </a:r>
            <a:endParaRPr lang="en-US">
              <a:ea typeface="Calibri"/>
              <a:cs typeface="Calibri"/>
            </a:endParaRPr>
          </a:p>
          <a:p>
            <a:pPr lvl="1">
              <a:buFont typeface="Courier New"/>
              <a:buChar char="o"/>
            </a:pPr>
            <a:r>
              <a:rPr lang="en-US" sz="1600">
                <a:solidFill>
                  <a:srgbClr val="000000"/>
                </a:solidFill>
                <a:ea typeface="+mn-lt"/>
                <a:cs typeface="+mn-lt"/>
              </a:rPr>
              <a:t>Scent-Trigger Mapping Accuracy → builds →</a:t>
            </a:r>
            <a:endParaRPr lang="en-US">
              <a:ea typeface="Calibri"/>
              <a:cs typeface="Calibri"/>
            </a:endParaRPr>
          </a:p>
          <a:p>
            <a:pPr lvl="1">
              <a:buFont typeface="Courier New"/>
              <a:buChar char="o"/>
            </a:pPr>
            <a:r>
              <a:rPr lang="en-US" sz="1600">
                <a:solidFill>
                  <a:srgbClr val="000000"/>
                </a:solidFill>
                <a:ea typeface="+mn-lt"/>
                <a:cs typeface="+mn-lt"/>
              </a:rPr>
              <a:t>Development Trust → encourages →</a:t>
            </a:r>
            <a:endParaRPr lang="en-US">
              <a:ea typeface="Calibri"/>
              <a:cs typeface="Calibri"/>
            </a:endParaRPr>
          </a:p>
          <a:p>
            <a:pPr lvl="1">
              <a:buFont typeface="Courier New"/>
              <a:buChar char="o"/>
            </a:pPr>
            <a:r>
              <a:rPr lang="en-US" sz="1600">
                <a:solidFill>
                  <a:srgbClr val="000000"/>
                </a:solidFill>
                <a:ea typeface="+mn-lt"/>
                <a:cs typeface="+mn-lt"/>
              </a:rPr>
              <a:t>Emitter Design Complexity → supports →</a:t>
            </a:r>
            <a:endParaRPr lang="en-US">
              <a:ea typeface="Calibri"/>
              <a:cs typeface="Calibri"/>
            </a:endParaRPr>
          </a:p>
          <a:p>
            <a:pPr lvl="1">
              <a:buFont typeface="Courier New"/>
              <a:buChar char="o"/>
            </a:pPr>
            <a:r>
              <a:rPr lang="en-US" sz="1600">
                <a:solidFill>
                  <a:srgbClr val="000000"/>
                </a:solidFill>
                <a:ea typeface="+mn-lt"/>
                <a:cs typeface="+mn-lt"/>
              </a:rPr>
              <a:t>Scent-Trigger Mapping Accuracy (via trust &amp; hardware) → and loops back via →</a:t>
            </a:r>
            <a:endParaRPr lang="en-US">
              <a:ea typeface="Calibri"/>
              <a:cs typeface="Calibri"/>
            </a:endParaRPr>
          </a:p>
          <a:p>
            <a:pPr lvl="1">
              <a:buFont typeface="Courier New"/>
              <a:buChar char="o"/>
            </a:pPr>
            <a:r>
              <a:rPr lang="en-US" sz="1600">
                <a:solidFill>
                  <a:srgbClr val="000000"/>
                </a:solidFill>
                <a:ea typeface="+mn-lt"/>
                <a:cs typeface="+mn-lt"/>
              </a:rPr>
              <a:t>Patient Usage</a:t>
            </a:r>
          </a:p>
          <a:p>
            <a:pPr lvl="1">
              <a:buFont typeface="Courier New"/>
              <a:buChar char="o"/>
            </a:pPr>
            <a:endParaRPr lang="en-US" sz="1600">
              <a:solidFill>
                <a:srgbClr val="000000"/>
              </a:solidFill>
              <a:ea typeface="+mn-lt"/>
              <a:cs typeface="+mn-lt"/>
            </a:endParaRPr>
          </a:p>
          <a:p>
            <a:pPr marL="342900" indent="-342900">
              <a:buFont typeface="Arial" panose="020B0604020202020204" pitchFamily="34" charset="0"/>
              <a:buChar char="•"/>
            </a:pPr>
            <a:r>
              <a:rPr lang="en-US" sz="2000">
                <a:solidFill>
                  <a:srgbClr val="000000"/>
                </a:solidFill>
                <a:latin typeface="+mn-lt"/>
                <a:ea typeface="Calibri"/>
                <a:cs typeface="Calibri"/>
              </a:rPr>
              <a:t>Systems engineering practices guide design: requirements tracking, risk assessment, stakeholder engagement.</a:t>
            </a:r>
            <a:endParaRPr lang="en-US" sz="2000">
              <a:solidFill>
                <a:srgbClr val="000000"/>
              </a:solidFill>
              <a:ea typeface="Calibri"/>
              <a:cs typeface="Calibri"/>
            </a:endParaRPr>
          </a:p>
          <a:p>
            <a:pPr marL="342900" indent="-342900">
              <a:buFont typeface="Arial" panose="020B0604020202020204" pitchFamily="34" charset="0"/>
              <a:buChar char="•"/>
            </a:pPr>
            <a:r>
              <a:rPr lang="en-US" sz="2000">
                <a:solidFill>
                  <a:srgbClr val="000000"/>
                </a:solidFill>
                <a:latin typeface="+mn-lt"/>
                <a:ea typeface="Calibri"/>
                <a:cs typeface="Calibri"/>
              </a:rPr>
              <a:t>Key stakeholders: PTSD patients, healthcare providers, tech developers, regulators.</a:t>
            </a:r>
            <a:endParaRPr lang="en-US" sz="2000">
              <a:ea typeface="Calibri"/>
              <a:cs typeface="Calibri"/>
            </a:endParaRPr>
          </a:p>
          <a:p>
            <a:pPr marL="342900" indent="-342900">
              <a:buFont typeface="Arial" panose="020B0604020202020204" pitchFamily="34" charset="0"/>
              <a:buChar char="•"/>
            </a:pPr>
            <a:r>
              <a:rPr lang="en-US" sz="2000">
                <a:solidFill>
                  <a:srgbClr val="000000"/>
                </a:solidFill>
                <a:latin typeface="+mn-lt"/>
                <a:ea typeface="Calibri"/>
                <a:cs typeface="Calibri"/>
              </a:rPr>
              <a:t>Multidisciplinary methods combine machine learning, chemical engineering, and systems design.</a:t>
            </a:r>
            <a:endParaRPr lang="en-US" sz="2000">
              <a:ea typeface="Calibri"/>
              <a:cs typeface="Calibri"/>
            </a:endParaRPr>
          </a:p>
          <a:p>
            <a:pPr marL="342900" indent="-342900">
              <a:buFont typeface="Arial" panose="020B0604020202020204" pitchFamily="34" charset="0"/>
              <a:buChar char="•"/>
            </a:pPr>
            <a:r>
              <a:rPr lang="en-US" sz="2000">
                <a:solidFill>
                  <a:srgbClr val="000000"/>
                </a:solidFill>
                <a:latin typeface="+mn-lt"/>
                <a:ea typeface="Calibri"/>
                <a:cs typeface="Calibri"/>
              </a:rPr>
              <a:t>Goal: improve PTSD treatment by delivering immersive, scent-enriched virtual environments.</a:t>
            </a:r>
            <a:endParaRPr lang="en-US" sz="2000">
              <a:ea typeface="Calibri"/>
              <a:cs typeface="Calibri"/>
            </a:endParaRPr>
          </a:p>
          <a:p>
            <a:pPr lvl="1">
              <a:buFont typeface="Courier New"/>
              <a:buChar char="o"/>
            </a:pPr>
            <a:endParaRPr lang="en-US">
              <a:ea typeface="Calibri" panose="020F0502020204030204"/>
              <a:cs typeface="Calibri" panose="020F0502020204030204"/>
            </a:endParaRPr>
          </a:p>
          <a:p>
            <a:pPr marL="0" marR="0" lvl="0" indent="0" algn="l" defTabSz="914400">
              <a:lnSpc>
                <a:spcPct val="100000"/>
              </a:lnSpc>
              <a:spcBef>
                <a:spcPts val="0"/>
              </a:spcBef>
              <a:spcAft>
                <a:spcPts val="0"/>
              </a:spcAft>
              <a:buClrTx/>
              <a:buSzTx/>
              <a:buFontTx/>
              <a:buNone/>
              <a:tabLst/>
              <a:defRPr/>
            </a:pPr>
            <a:endParaRPr lang="en-US"/>
          </a:p>
          <a:p>
            <a:endParaRPr lang="en-US">
              <a:ea typeface="Calibri"/>
              <a:cs typeface="Calibri"/>
            </a:endParaRPr>
          </a:p>
        </p:txBody>
      </p:sp>
      <p:sp>
        <p:nvSpPr>
          <p:cNvPr id="4" name="Slide Number Placeholder 3">
            <a:extLst>
              <a:ext uri="{FF2B5EF4-FFF2-40B4-BE49-F238E27FC236}">
                <a16:creationId xmlns:a16="http://schemas.microsoft.com/office/drawing/2014/main" id="{17415BBF-F2EF-305D-9F41-BD0DCD19D634}"/>
              </a:ext>
            </a:extLst>
          </p:cNvPr>
          <p:cNvSpPr>
            <a:spLocks noGrp="1"/>
          </p:cNvSpPr>
          <p:nvPr>
            <p:ph type="sldNum" sz="quarter" idx="5"/>
          </p:nvPr>
        </p:nvSpPr>
        <p:spPr/>
        <p:txBody>
          <a:bodyPr/>
          <a:lstStyle/>
          <a:p>
            <a:fld id="{31CAA495-0797-624E-94F4-6927FA553ECE}" type="slidenum">
              <a:rPr lang="en-US" smtClean="0"/>
              <a:t>12</a:t>
            </a:fld>
            <a:endParaRPr lang="en-US"/>
          </a:p>
        </p:txBody>
      </p:sp>
    </p:spTree>
    <p:extLst>
      <p:ext uri="{BB962C8B-B14F-4D97-AF65-F5344CB8AC3E}">
        <p14:creationId xmlns:p14="http://schemas.microsoft.com/office/powerpoint/2010/main" val="1490304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F9CE1-2F1B-FBC3-F994-3AF4E23474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EF2598-6C12-6C29-AEF8-DF0BF62499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B3A7E2-D3E7-5358-E7D8-C658D93675CB}"/>
              </a:ext>
            </a:extLst>
          </p:cNvPr>
          <p:cNvSpPr>
            <a:spLocks noGrp="1"/>
          </p:cNvSpPr>
          <p:nvPr>
            <p:ph type="body" idx="1"/>
          </p:nvPr>
        </p:nvSpPr>
        <p:spPr/>
        <p:txBody>
          <a:bodyPr/>
          <a:lstStyle/>
          <a:p>
            <a:pPr>
              <a:defRPr/>
            </a:pPr>
            <a:r>
              <a:rPr lang="en-US">
                <a:ea typeface="Calibri"/>
                <a:cs typeface="Calibri"/>
              </a:rPr>
              <a:t>Our team focused on VR therapy for PTSD patients, namely those who serve in the military, first responders and in healthcare.</a:t>
            </a:r>
          </a:p>
          <a:p>
            <a:pPr>
              <a:defRPr/>
            </a:pPr>
            <a:r>
              <a:rPr lang="en-US">
                <a:ea typeface="Calibri"/>
                <a:cs typeface="Calibri"/>
              </a:rPr>
              <a:t>We were able to bridge a technological gap by:</a:t>
            </a:r>
          </a:p>
          <a:p>
            <a:pPr marL="228600" indent="-228600">
              <a:buAutoNum type="arabicPeriod"/>
              <a:defRPr/>
            </a:pPr>
            <a:r>
              <a:rPr lang="en-US">
                <a:ea typeface="Calibri"/>
                <a:cs typeface="Calibri"/>
              </a:rPr>
              <a:t>Developing a Predictive, scent classification model that identifies clinically relevant scent profiles.</a:t>
            </a:r>
          </a:p>
          <a:p>
            <a:pPr marL="228600" indent="-228600">
              <a:buAutoNum type="arabicPeriod"/>
              <a:defRPr/>
            </a:pPr>
            <a:r>
              <a:rPr lang="en-US">
                <a:ea typeface="Calibri"/>
                <a:cs typeface="Calibri"/>
              </a:rPr>
              <a:t>Through systems engineering, design a wearable device to deliver precise odors in a VR environment.</a:t>
            </a:r>
          </a:p>
          <a:p>
            <a:pPr marL="228600" indent="-228600">
              <a:buAutoNum type="arabicPeriod"/>
              <a:defRPr/>
            </a:pPr>
            <a:endParaRPr lang="en-US">
              <a:ea typeface="Calibri"/>
              <a:cs typeface="Calibri"/>
            </a:endParaRPr>
          </a:p>
          <a:p>
            <a:pPr marL="0" indent="0">
              <a:buNone/>
              <a:defRPr/>
            </a:pPr>
            <a:r>
              <a:rPr lang="en-US">
                <a:ea typeface="Calibri"/>
                <a:cs typeface="Calibri"/>
              </a:rPr>
              <a:t>The visual on the right shows the workflow for the description of devices using OVR in medical studies for PTSD.</a:t>
            </a:r>
          </a:p>
          <a:p>
            <a:pPr marL="0" indent="0">
              <a:buNone/>
              <a:defRPr/>
            </a:pPr>
            <a:endParaRPr lang="en-US">
              <a:ea typeface="Calibri"/>
              <a:cs typeface="Calibri"/>
            </a:endParaRPr>
          </a:p>
          <a:p>
            <a:pPr>
              <a:defRPr/>
            </a:pPr>
            <a:endParaRPr lang="en-US">
              <a:ea typeface="Calibri"/>
              <a:cs typeface="Calibri"/>
            </a:endParaRPr>
          </a:p>
          <a:p>
            <a:pPr>
              <a:defRPr/>
            </a:pPr>
            <a:r>
              <a:rPr lang="en-US">
                <a:ea typeface="Calibri"/>
                <a:cs typeface="Calibri"/>
              </a:rPr>
              <a:t>Engineered for Reliability</a:t>
            </a:r>
          </a:p>
          <a:p>
            <a:pPr>
              <a:defRPr/>
            </a:pPr>
            <a:r>
              <a:rPr lang="en-US">
                <a:ea typeface="Calibri"/>
                <a:cs typeface="Calibri"/>
              </a:rPr>
              <a:t>Rigorous systems engineering with traceability, stakeholder engagement and risk management.</a:t>
            </a:r>
          </a:p>
          <a:p>
            <a:pPr>
              <a:defRPr/>
            </a:pPr>
            <a:endParaRPr lang="en-US">
              <a:ea typeface="Calibri"/>
              <a:cs typeface="Calibri"/>
            </a:endParaRPr>
          </a:p>
          <a:p>
            <a:pPr>
              <a:defRPr/>
            </a:pPr>
            <a:r>
              <a:rPr lang="en-US">
                <a:ea typeface="Calibri"/>
                <a:cs typeface="Calibri"/>
              </a:rPr>
              <a:t>Enhanced Scent Delivery</a:t>
            </a:r>
          </a:p>
          <a:p>
            <a:pPr>
              <a:defRPr/>
            </a:pPr>
            <a:r>
              <a:rPr lang="en-US">
                <a:ea typeface="Calibri"/>
                <a:cs typeface="Calibri"/>
              </a:rPr>
              <a:t>Micropump technology replaces atomization for improved precision, thermal safety and scalability.</a:t>
            </a:r>
          </a:p>
          <a:p>
            <a:pPr>
              <a:defRPr/>
            </a:pPr>
            <a:endParaRPr lang="en-US">
              <a:ea typeface="Calibri"/>
              <a:cs typeface="Calibri"/>
            </a:endParaRPr>
          </a:p>
          <a:p>
            <a:pPr>
              <a:defRPr/>
            </a:pPr>
            <a:r>
              <a:rPr lang="en-US">
                <a:ea typeface="Calibri"/>
                <a:cs typeface="Calibri"/>
              </a:rPr>
              <a:t>Clinical-Grade Features</a:t>
            </a:r>
          </a:p>
          <a:p>
            <a:pPr>
              <a:defRPr/>
            </a:pPr>
            <a:r>
              <a:rPr lang="en-US">
                <a:ea typeface="Calibri"/>
                <a:cs typeface="Calibri"/>
              </a:rPr>
              <a:t>Our systems design includes RFID oil pod tracking, UV Sterilization and disposable nozzles ensure hygiene and safety</a:t>
            </a:r>
          </a:p>
          <a:p>
            <a:pPr>
              <a:defRPr/>
            </a:pPr>
            <a:endParaRPr lang="en-US">
              <a:ea typeface="Calibri"/>
              <a:cs typeface="Calibri"/>
            </a:endParaRPr>
          </a:p>
          <a:p>
            <a:pPr>
              <a:defRPr/>
            </a:pPr>
            <a:r>
              <a:rPr lang="en-US">
                <a:ea typeface="Calibri"/>
                <a:cs typeface="Calibri"/>
              </a:rPr>
              <a:t>Modular and Scalable Design</a:t>
            </a:r>
          </a:p>
          <a:p>
            <a:pPr>
              <a:defRPr/>
            </a:pPr>
            <a:r>
              <a:rPr lang="en-US">
                <a:ea typeface="Calibri"/>
                <a:cs typeface="Calibri"/>
              </a:rPr>
              <a:t>Built for therapeutic use with a focus on robustness and adaptability.</a:t>
            </a:r>
          </a:p>
          <a:p>
            <a:pPr>
              <a:defRPr/>
            </a:pPr>
            <a:endParaRPr lang="en-US">
              <a:ea typeface="Calibri"/>
              <a:cs typeface="Calibri"/>
            </a:endParaRPr>
          </a:p>
          <a:p>
            <a:pPr>
              <a:defRPr/>
            </a:pPr>
            <a:endParaRPr lang="en-US">
              <a:ea typeface="Calibri"/>
              <a:cs typeface="Calibri"/>
            </a:endParaRPr>
          </a:p>
          <a:p>
            <a:r>
              <a:rPr lang="en-US"/>
              <a:t>Our team focused on advancing VR therapy for PTSD, specifically targeting military personnel, first responders, and healthcare professionals.</a:t>
            </a:r>
          </a:p>
          <a:p>
            <a:r>
              <a:rPr lang="en-US"/>
              <a:t>We bridged a critical technological gap by:</a:t>
            </a:r>
          </a:p>
          <a:p>
            <a:pPr>
              <a:buFont typeface="Arial" panose="020B0604020202020204" pitchFamily="34" charset="0"/>
              <a:buChar char="•"/>
            </a:pPr>
            <a:r>
              <a:rPr lang="en-US" b="1"/>
              <a:t>Developing a predictive scent classification model</a:t>
            </a:r>
            <a:r>
              <a:rPr lang="en-US"/>
              <a:t> to identify clinically relevant odor profiles</a:t>
            </a:r>
          </a:p>
          <a:p>
            <a:pPr>
              <a:buFont typeface="Arial" panose="020B0604020202020204" pitchFamily="34" charset="0"/>
              <a:buChar char="•"/>
            </a:pPr>
            <a:r>
              <a:rPr lang="en-US" b="1"/>
              <a:t>Designing a wearable scent delivery device</a:t>
            </a:r>
            <a:r>
              <a:rPr lang="en-US"/>
              <a:t> through systems engineering for precise odor release in VR environments</a:t>
            </a:r>
          </a:p>
          <a:p>
            <a:r>
              <a:rPr lang="en-US"/>
              <a:t>The image to the right illustrates the clinical workflow of OVR devices used in PTSD-related medical studies.</a:t>
            </a:r>
          </a:p>
          <a:p>
            <a:r>
              <a:rPr lang="en-US" b="1"/>
              <a:t>Key Engineering Contributions</a:t>
            </a:r>
          </a:p>
          <a:p>
            <a:r>
              <a:rPr lang="en-US" b="1"/>
              <a:t>Engineered for Reliability</a:t>
            </a:r>
            <a:endParaRPr lang="en-US"/>
          </a:p>
          <a:p>
            <a:pPr>
              <a:buFont typeface="Arial" panose="020B0604020202020204" pitchFamily="34" charset="0"/>
              <a:buChar char="•"/>
            </a:pPr>
            <a:r>
              <a:rPr lang="en-US"/>
              <a:t>Applied systems engineering with traceability, stakeholder input, and risk mitigation</a:t>
            </a:r>
          </a:p>
          <a:p>
            <a:r>
              <a:rPr lang="en-US" b="1"/>
              <a:t>Enhanced Scent Delivery</a:t>
            </a:r>
            <a:endParaRPr lang="en-US"/>
          </a:p>
          <a:p>
            <a:pPr>
              <a:buFont typeface="Arial" panose="020B0604020202020204" pitchFamily="34" charset="0"/>
              <a:buChar char="•"/>
            </a:pPr>
            <a:r>
              <a:rPr lang="en-US"/>
              <a:t>Replaced atomization with micropump technology for precise, safe, and scalable odor release</a:t>
            </a:r>
          </a:p>
          <a:p>
            <a:r>
              <a:rPr lang="en-US" b="1"/>
              <a:t>Clinical-Grade Features</a:t>
            </a:r>
            <a:endParaRPr lang="en-US"/>
          </a:p>
          <a:p>
            <a:pPr>
              <a:buFont typeface="Arial" panose="020B0604020202020204" pitchFamily="34" charset="0"/>
              <a:buChar char="•"/>
            </a:pPr>
            <a:r>
              <a:rPr lang="en-US"/>
              <a:t>Integrated RFID oil pod tracking, UV sterilization, and disposable nozzles for hygiene and safety</a:t>
            </a:r>
          </a:p>
          <a:p>
            <a:r>
              <a:rPr lang="en-US" b="1"/>
              <a:t>Modular &amp; Scalable Design</a:t>
            </a:r>
            <a:endParaRPr lang="en-US"/>
          </a:p>
          <a:p>
            <a:pPr>
              <a:buFont typeface="Arial" panose="020B0604020202020204" pitchFamily="34" charset="0"/>
              <a:buChar char="•"/>
            </a:pPr>
            <a:r>
              <a:rPr lang="en-US"/>
              <a:t>Designed for clinical environments with modular components for easy integration and future expansion</a:t>
            </a:r>
          </a:p>
          <a:p>
            <a:pPr>
              <a:defRPr/>
            </a:pPr>
            <a:endParaRPr lang="en-US">
              <a:ea typeface="Calibri"/>
              <a:cs typeface="Calibri"/>
            </a:endParaRPr>
          </a:p>
          <a:p>
            <a:pPr>
              <a:defRPr/>
            </a:pPr>
            <a:endParaRPr lang="en-US">
              <a:ea typeface="Calibri"/>
              <a:cs typeface="Calibri"/>
            </a:endParaRPr>
          </a:p>
        </p:txBody>
      </p:sp>
      <p:sp>
        <p:nvSpPr>
          <p:cNvPr id="4" name="Slide Number Placeholder 3">
            <a:extLst>
              <a:ext uri="{FF2B5EF4-FFF2-40B4-BE49-F238E27FC236}">
                <a16:creationId xmlns:a16="http://schemas.microsoft.com/office/drawing/2014/main" id="{5E6A8F71-EE61-18F8-0EA0-1F902EB57955}"/>
              </a:ext>
            </a:extLst>
          </p:cNvPr>
          <p:cNvSpPr>
            <a:spLocks noGrp="1"/>
          </p:cNvSpPr>
          <p:nvPr>
            <p:ph type="sldNum" sz="quarter" idx="5"/>
          </p:nvPr>
        </p:nvSpPr>
        <p:spPr/>
        <p:txBody>
          <a:bodyPr/>
          <a:lstStyle/>
          <a:p>
            <a:fld id="{31CAA495-0797-624E-94F4-6927FA553ECE}" type="slidenum">
              <a:rPr lang="en-US" smtClean="0"/>
              <a:t>13</a:t>
            </a:fld>
            <a:endParaRPr lang="en-US"/>
          </a:p>
        </p:txBody>
      </p:sp>
    </p:spTree>
    <p:extLst>
      <p:ext uri="{BB962C8B-B14F-4D97-AF65-F5344CB8AC3E}">
        <p14:creationId xmlns:p14="http://schemas.microsoft.com/office/powerpoint/2010/main" val="3976796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0F747-BC4E-E34F-4BF0-9EF792F8AF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3A000F-FBDE-5AAE-0982-3EC9B1A0BF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544329-AB0C-90D9-B20E-3E498C54BE30}"/>
              </a:ext>
            </a:extLst>
          </p:cNvPr>
          <p:cNvSpPr>
            <a:spLocks noGrp="1"/>
          </p:cNvSpPr>
          <p:nvPr>
            <p:ph type="body" idx="1"/>
          </p:nvPr>
        </p:nvSpPr>
        <p:spPr/>
        <p:txBody>
          <a:bodyPr/>
          <a:lstStyle/>
          <a:p>
            <a:pPr>
              <a:defRPr/>
            </a:pPr>
            <a:r>
              <a:rPr lang="en-US">
                <a:ea typeface="Calibri"/>
                <a:cs typeface="Calibri"/>
              </a:rPr>
              <a:t>Our team stressed technical rigor by first tracking down proven, verified data. This was not a simple task because the smells we were after aren’t the type you find in many essential oils, perfumes or colognes. </a:t>
            </a:r>
          </a:p>
          <a:p>
            <a:pPr>
              <a:defRPr/>
            </a:pPr>
            <a:r>
              <a:rPr lang="en-US">
                <a:ea typeface="Calibri"/>
                <a:cs typeface="Calibri"/>
              </a:rPr>
              <a:t>From gathering mass spectral data to identifying 12 scent profiles, including those for PTSD – our goal was to verify models with true data. </a:t>
            </a:r>
          </a:p>
          <a:p>
            <a:pPr>
              <a:defRPr/>
            </a:pPr>
            <a:endParaRPr lang="en-US">
              <a:ea typeface="Calibri"/>
              <a:cs typeface="Calibri"/>
            </a:endParaRPr>
          </a:p>
          <a:p>
            <a:pPr>
              <a:defRPr/>
            </a:pPr>
            <a:r>
              <a:rPr lang="en-US">
                <a:ea typeface="Calibri"/>
                <a:cs typeface="Calibri"/>
              </a:rPr>
              <a:t>Next, we were able to achieve high accuracy using CNNs with PCA and synthetic oversampling. This combined work validates the clinically relevant scent selection to use for therapy.</a:t>
            </a:r>
          </a:p>
          <a:p>
            <a:pPr>
              <a:defRPr/>
            </a:pPr>
            <a:endParaRPr lang="en-US">
              <a:ea typeface="Calibri"/>
              <a:cs typeface="Calibri"/>
            </a:endParaRPr>
          </a:p>
          <a:p>
            <a:pPr>
              <a:defRPr/>
            </a:pPr>
            <a:r>
              <a:rPr lang="en-US">
                <a:ea typeface="Calibri"/>
                <a:cs typeface="Calibri"/>
              </a:rPr>
              <a:t>The most important customers of this work are those affected by PTSD related to military, first responders and healthcare. Anything that can be done to help these heroes should be a priority. </a:t>
            </a:r>
          </a:p>
          <a:p>
            <a:pPr>
              <a:defRPr/>
            </a:pPr>
            <a:endParaRPr lang="en-US">
              <a:ea typeface="Calibri"/>
              <a:cs typeface="Calibri"/>
            </a:endParaRPr>
          </a:p>
          <a:p>
            <a:pPr>
              <a:defRPr/>
            </a:pPr>
            <a:r>
              <a:rPr lang="en-US">
                <a:ea typeface="Calibri"/>
                <a:cs typeface="Calibri"/>
              </a:rPr>
              <a:t>We developed an integrated OVR system to enhance PTSD VR therapy and designed a plan that prioritized patient safety.</a:t>
            </a:r>
          </a:p>
          <a:p>
            <a:pPr>
              <a:defRPr/>
            </a:pPr>
            <a:r>
              <a:rPr lang="en-US">
                <a:ea typeface="Calibri"/>
                <a:cs typeface="Calibri"/>
              </a:rPr>
              <a:t>The solution integrates with VR experiences and has a broad range of applications.</a:t>
            </a:r>
          </a:p>
          <a:p>
            <a:pPr>
              <a:defRPr/>
            </a:pPr>
            <a:r>
              <a:rPr lang="en-US">
                <a:ea typeface="Calibri"/>
                <a:cs typeface="Calibri"/>
              </a:rPr>
              <a:t>Last, we recommend future studies focus on digitizing more scents for the virtual environment. Trauma is real and providing true experiences with smell allow therapists to help more affected.</a:t>
            </a:r>
          </a:p>
          <a:p>
            <a:pPr>
              <a:defRPr/>
            </a:pPr>
            <a:endParaRPr lang="en-US">
              <a:ea typeface="Calibri"/>
              <a:cs typeface="Calibri"/>
            </a:endParaRPr>
          </a:p>
          <a:p>
            <a:pPr>
              <a:defRPr/>
            </a:pPr>
            <a:r>
              <a:rPr lang="en-US">
                <a:ea typeface="Calibri"/>
                <a:cs typeface="Calibri"/>
              </a:rPr>
              <a:t>Candice, Dawson and I want to thank Dr. </a:t>
            </a:r>
            <a:r>
              <a:rPr lang="en-US" err="1">
                <a:ea typeface="Calibri"/>
                <a:cs typeface="Calibri"/>
              </a:rPr>
              <a:t>Sedighi</a:t>
            </a:r>
            <a:r>
              <a:rPr lang="en-US">
                <a:ea typeface="Calibri"/>
                <a:cs typeface="Calibri"/>
              </a:rPr>
              <a:t> and Dr. Wiggins for their guidance throughout this project. Answering our late-night questions and offering their support through the process.</a:t>
            </a:r>
          </a:p>
          <a:p>
            <a:pPr>
              <a:defRPr/>
            </a:pPr>
            <a:endParaRPr lang="en-US">
              <a:ea typeface="Calibri"/>
              <a:cs typeface="Calibri"/>
            </a:endParaRPr>
          </a:p>
          <a:p>
            <a:pPr>
              <a:defRPr/>
            </a:pPr>
            <a:endParaRPr lang="en-US">
              <a:ea typeface="Calibri"/>
              <a:cs typeface="Calibri"/>
            </a:endParaRPr>
          </a:p>
          <a:p>
            <a:pPr marL="0" marR="0">
              <a:lnSpc>
                <a:spcPct val="107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Our team emphasized technical rigor by sourcing verified, real-world data. </a:t>
            </a:r>
          </a:p>
          <a:p>
            <a:pPr marL="0" marR="0">
              <a:lnSpc>
                <a:spcPct val="107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We began by collecting and analyzing mass spectral data, ultimately identifying 12 clinically relevant scent profiles—including key trauma-associated odors. Our goal was to ensure the model was grounded in real, verifiable data.</a:t>
            </a:r>
          </a:p>
          <a:p>
            <a:pPr marL="0" marR="0">
              <a:lnSpc>
                <a:spcPct val="107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To achieve high classification accuracy, we employed (CNNs) enhanced with principal component analysis (PCA) and synthetic oversampling techniques. This validated both our model and the therapeutic relevance of the selected scents.</a:t>
            </a:r>
          </a:p>
          <a:p>
            <a:pPr marL="0" marR="0">
              <a:lnSpc>
                <a:spcPct val="107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The most important stakeholders in this work are those affected by PTSD—</a:t>
            </a:r>
          </a:p>
          <a:p>
            <a:pPr marL="0" marR="0">
              <a:lnSpc>
                <a:spcPct val="107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We developed an integrated OVR system that enhances VR-based PTSD therapy and prioritizes patient safety. The system supports seamless VR integration and offers broad applications in therapy and training.</a:t>
            </a:r>
          </a:p>
          <a:p>
            <a:pPr marL="0" marR="0">
              <a:lnSpc>
                <a:spcPct val="107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Looking ahead, we recommend future research expand digital scent libraries to reflect real-world trauma experiences. The more immersive the virtual environment, the more effective therapy can become.</a:t>
            </a:r>
          </a:p>
          <a:p>
            <a:pPr marL="0" marR="0">
              <a:lnSpc>
                <a:spcPct val="107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Finally, Candice, Dawson, and I sincerely thank Dr. </a:t>
            </a:r>
            <a:r>
              <a:rPr lang="en-US" sz="1800" kern="100" err="1">
                <a:effectLst/>
                <a:latin typeface="Aptos" panose="020B0004020202020204" pitchFamily="34" charset="0"/>
                <a:ea typeface="Aptos" panose="020B0004020202020204" pitchFamily="34" charset="0"/>
                <a:cs typeface="Times New Roman" panose="02020603050405020304" pitchFamily="18" charset="0"/>
              </a:rPr>
              <a:t>Sedighi</a:t>
            </a:r>
            <a:r>
              <a:rPr lang="en-US" sz="1800" kern="100">
                <a:effectLst/>
                <a:latin typeface="Aptos" panose="020B0004020202020204" pitchFamily="34" charset="0"/>
                <a:ea typeface="Aptos" panose="020B0004020202020204" pitchFamily="34" charset="0"/>
                <a:cs typeface="Times New Roman" panose="02020603050405020304" pitchFamily="18" charset="0"/>
              </a:rPr>
              <a:t> and Dr. Wiggins for their guidance and late-night support throughout this project.</a:t>
            </a:r>
          </a:p>
          <a:p>
            <a:pPr marL="0" marR="0">
              <a:lnSpc>
                <a:spcPct val="107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 </a:t>
            </a:r>
          </a:p>
          <a:p>
            <a:pPr>
              <a:defRPr/>
            </a:pPr>
            <a:endParaRPr lang="en-US">
              <a:ea typeface="Calibri"/>
              <a:cs typeface="Calibri"/>
            </a:endParaRPr>
          </a:p>
        </p:txBody>
      </p:sp>
      <p:sp>
        <p:nvSpPr>
          <p:cNvPr id="4" name="Slide Number Placeholder 3">
            <a:extLst>
              <a:ext uri="{FF2B5EF4-FFF2-40B4-BE49-F238E27FC236}">
                <a16:creationId xmlns:a16="http://schemas.microsoft.com/office/drawing/2014/main" id="{FCCCBDB2-27BF-9893-30D3-6EEB007C9A8D}"/>
              </a:ext>
            </a:extLst>
          </p:cNvPr>
          <p:cNvSpPr>
            <a:spLocks noGrp="1"/>
          </p:cNvSpPr>
          <p:nvPr>
            <p:ph type="sldNum" sz="quarter" idx="5"/>
          </p:nvPr>
        </p:nvSpPr>
        <p:spPr/>
        <p:txBody>
          <a:bodyPr/>
          <a:lstStyle/>
          <a:p>
            <a:fld id="{31CAA495-0797-624E-94F4-6927FA553ECE}" type="slidenum">
              <a:rPr lang="en-US" smtClean="0"/>
              <a:t>14</a:t>
            </a:fld>
            <a:endParaRPr lang="en-US"/>
          </a:p>
        </p:txBody>
      </p:sp>
    </p:spTree>
    <p:extLst>
      <p:ext uri="{BB962C8B-B14F-4D97-AF65-F5344CB8AC3E}">
        <p14:creationId xmlns:p14="http://schemas.microsoft.com/office/powerpoint/2010/main" val="4003738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CAA495-0797-624E-94F4-6927FA553ECE}" type="slidenum">
              <a:rPr lang="en-US" smtClean="0"/>
              <a:t>2</a:t>
            </a:fld>
            <a:endParaRPr lang="en-US"/>
          </a:p>
        </p:txBody>
      </p:sp>
    </p:spTree>
    <p:extLst>
      <p:ext uri="{BB962C8B-B14F-4D97-AF65-F5344CB8AC3E}">
        <p14:creationId xmlns:p14="http://schemas.microsoft.com/office/powerpoint/2010/main" val="890151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F57B0-75FD-5E4B-EC30-9837AF719F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9CDE23-99DD-108D-178C-8CDDB86ECE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0DA833-09B6-B69F-1DB4-08981D8B8F3D}"/>
              </a:ext>
            </a:extLst>
          </p:cNvPr>
          <p:cNvSpPr>
            <a:spLocks noGrp="1"/>
          </p:cNvSpPr>
          <p:nvPr>
            <p:ph type="body" idx="1"/>
          </p:nvPr>
        </p:nvSpPr>
        <p:spPr/>
        <p:txBody>
          <a:bodyPr/>
          <a:lstStyle/>
          <a:p>
            <a:pPr marL="285750" indent="-285750">
              <a:buFont typeface="Arial" panose="020B0604020202020204" pitchFamily="34" charset="0"/>
              <a:buChar char="•"/>
            </a:pPr>
            <a:r>
              <a:rPr lang="en-US" sz="1200">
                <a:solidFill>
                  <a:srgbClr val="000000"/>
                </a:solidFill>
                <a:latin typeface="+mn-lt"/>
                <a:ea typeface="Calibri"/>
                <a:cs typeface="Calibri"/>
              </a:rPr>
              <a:t>Project integrates a machine learning-based scent classification model and a wearable scent emitter.</a:t>
            </a:r>
            <a:endParaRPr lang="en-US" sz="1200">
              <a:ea typeface="Calibri"/>
              <a:cs typeface="Calibri"/>
            </a:endParaRPr>
          </a:p>
          <a:p>
            <a:pPr marL="285750" indent="-285750">
              <a:buFont typeface="Arial" panose="020B0604020202020204" pitchFamily="34" charset="0"/>
              <a:buChar char="•"/>
            </a:pPr>
            <a:r>
              <a:rPr lang="en-US" sz="1200">
                <a:solidFill>
                  <a:srgbClr val="000000"/>
                </a:solidFill>
                <a:latin typeface="+mn-lt"/>
                <a:ea typeface="Calibri"/>
                <a:cs typeface="Calibri"/>
              </a:rPr>
              <a:t>Targets trauma-related odors (smoke, gunpowder, diesel, burnt rubber) for VR exposure therapy.</a:t>
            </a:r>
            <a:endParaRPr lang="en-US" sz="1200">
              <a:ea typeface="Calibri"/>
              <a:cs typeface="Calibri"/>
            </a:endParaRPr>
          </a:p>
          <a:p>
            <a:pPr marL="285750" indent="-285750">
              <a:buFont typeface="Arial" panose="020B0604020202020204" pitchFamily="34" charset="0"/>
              <a:buChar char="•"/>
            </a:pPr>
            <a:r>
              <a:rPr lang="en-US" sz="1200">
                <a:solidFill>
                  <a:srgbClr val="000000"/>
                </a:solidFill>
                <a:latin typeface="+mn-lt"/>
                <a:ea typeface="Calibri"/>
                <a:cs typeface="Calibri"/>
              </a:rPr>
              <a:t>Enables precise, controlled delivery of clinically relevant scents in immersive VR settings.</a:t>
            </a:r>
            <a:endParaRPr lang="en-US" sz="1200">
              <a:ea typeface="Calibri"/>
              <a:cs typeface="Calibri"/>
            </a:endParaRPr>
          </a:p>
          <a:p>
            <a:pPr marL="285750" indent="-285750">
              <a:buFont typeface="Arial" panose="020B0604020202020204" pitchFamily="34" charset="0"/>
              <a:buChar char="•"/>
            </a:pPr>
            <a:r>
              <a:rPr lang="en-US" sz="1200">
                <a:solidFill>
                  <a:srgbClr val="000000"/>
                </a:solidFill>
                <a:latin typeface="+mn-lt"/>
                <a:ea typeface="Calibri"/>
                <a:cs typeface="Calibri"/>
              </a:rPr>
              <a:t>Addresses major limitations in current VR therapy by restoring a missing sensory modality.</a:t>
            </a:r>
            <a:endParaRPr lang="en-US"/>
          </a:p>
          <a:p>
            <a:endParaRPr lang="en-US"/>
          </a:p>
        </p:txBody>
      </p:sp>
      <p:sp>
        <p:nvSpPr>
          <p:cNvPr id="4" name="Slide Number Placeholder 3">
            <a:extLst>
              <a:ext uri="{FF2B5EF4-FFF2-40B4-BE49-F238E27FC236}">
                <a16:creationId xmlns:a16="http://schemas.microsoft.com/office/drawing/2014/main" id="{D0174CFD-F87A-3E9B-BB9A-D274E159B6B2}"/>
              </a:ext>
            </a:extLst>
          </p:cNvPr>
          <p:cNvSpPr>
            <a:spLocks noGrp="1"/>
          </p:cNvSpPr>
          <p:nvPr>
            <p:ph type="sldNum" sz="quarter" idx="5"/>
          </p:nvPr>
        </p:nvSpPr>
        <p:spPr/>
        <p:txBody>
          <a:bodyPr/>
          <a:lstStyle/>
          <a:p>
            <a:fld id="{31CAA495-0797-624E-94F4-6927FA553ECE}" type="slidenum">
              <a:rPr lang="en-US" smtClean="0"/>
              <a:t>3</a:t>
            </a:fld>
            <a:endParaRPr lang="en-US"/>
          </a:p>
        </p:txBody>
      </p:sp>
    </p:spTree>
    <p:extLst>
      <p:ext uri="{BB962C8B-B14F-4D97-AF65-F5344CB8AC3E}">
        <p14:creationId xmlns:p14="http://schemas.microsoft.com/office/powerpoint/2010/main" val="3322109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B8824-6C09-1480-4790-E0291FFF2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0E82CB-9F46-1073-E748-F95DFD620D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0CB798-B5F2-2F91-C067-CEE9B500F05F}"/>
              </a:ext>
            </a:extLst>
          </p:cNvPr>
          <p:cNvSpPr>
            <a:spLocks noGrp="1"/>
          </p:cNvSpPr>
          <p:nvPr>
            <p:ph type="body" idx="1"/>
          </p:nvPr>
        </p:nvSpPr>
        <p:spPr/>
        <p:txBody>
          <a:bodyPr/>
          <a:lstStyle/>
          <a:p>
            <a:pPr>
              <a:defRPr/>
            </a:pPr>
            <a:r>
              <a:rPr lang="en-US">
                <a:ea typeface="Calibri"/>
                <a:cs typeface="Calibri"/>
              </a:rPr>
              <a:t>Our literature review focused on research studies providing insight into olfactory concepts with three unique viewpoints and the latest in smell delivery of VR applications.</a:t>
            </a:r>
            <a:endParaRPr lang="en-US"/>
          </a:p>
          <a:p>
            <a:pPr marL="171450" indent="-171450">
              <a:buFont typeface="Arial"/>
              <a:buChar char="•"/>
              <a:defRPr/>
            </a:pPr>
            <a:endParaRPr lang="en-US" b="1"/>
          </a:p>
          <a:p>
            <a:pPr marL="171450" indent="-171450">
              <a:buFont typeface="Arial"/>
              <a:buChar char="•"/>
              <a:defRPr/>
            </a:pPr>
            <a:r>
              <a:rPr lang="en-US" b="1"/>
              <a:t>Olfactory Virtual Reality or OVR</a:t>
            </a:r>
            <a:r>
              <a:rPr lang="en-US"/>
              <a:t> is an emerging frontier enhancing </a:t>
            </a:r>
            <a:r>
              <a:rPr lang="en-US" b="1"/>
              <a:t>VR immersion</a:t>
            </a:r>
            <a:r>
              <a:rPr lang="en-US"/>
              <a:t> by incorporating </a:t>
            </a:r>
            <a:r>
              <a:rPr lang="en-US" b="1"/>
              <a:t>smell</a:t>
            </a:r>
            <a:r>
              <a:rPr lang="en-US"/>
              <a:t>, a critical yet historically overlooked sense.</a:t>
            </a:r>
            <a:endParaRPr lang="en-US">
              <a:ea typeface="Calibri"/>
              <a:cs typeface="Calibri"/>
            </a:endParaRPr>
          </a:p>
          <a:p>
            <a:pPr marL="171450" indent="-171450">
              <a:buFont typeface="Arial"/>
              <a:buChar char="•"/>
              <a:defRPr/>
            </a:pPr>
            <a:r>
              <a:rPr lang="en-US"/>
              <a:t>There is strong potential for treating PTSD, easing anxiety, and expanding multisensory therapy.</a:t>
            </a:r>
          </a:p>
          <a:p>
            <a:pPr marL="171450" indent="-171450">
              <a:buFont typeface="Arial"/>
              <a:buChar char="•"/>
              <a:defRPr/>
            </a:pPr>
            <a:r>
              <a:rPr lang="en-US"/>
              <a:t>Smell strongly influences </a:t>
            </a:r>
            <a:r>
              <a:rPr lang="en-US" b="1"/>
              <a:t>emotion, memory, and cognition</a:t>
            </a:r>
            <a:r>
              <a:rPr lang="en-US"/>
              <a:t>, offering untapped potential in </a:t>
            </a:r>
            <a:r>
              <a:rPr lang="en-US" b="1"/>
              <a:t>therapy, education, training</a:t>
            </a:r>
            <a:r>
              <a:rPr lang="en-US"/>
              <a:t>, and </a:t>
            </a:r>
            <a:r>
              <a:rPr lang="en-US" b="1"/>
              <a:t>user presence</a:t>
            </a:r>
            <a:r>
              <a:rPr lang="en-US"/>
              <a:t>.</a:t>
            </a:r>
          </a:p>
          <a:p>
            <a:pPr marL="171450" indent="-171450">
              <a:buFont typeface="Arial"/>
              <a:buChar char="•"/>
              <a:defRPr/>
            </a:pPr>
            <a:endParaRPr lang="en-US">
              <a:ea typeface="Calibri"/>
              <a:cs typeface="Calibri"/>
            </a:endParaRPr>
          </a:p>
          <a:p>
            <a:pPr>
              <a:defRPr/>
            </a:pPr>
            <a:r>
              <a:rPr lang="en-US" b="1"/>
              <a:t>There are challenges with current technology:</a:t>
            </a:r>
            <a:endParaRPr lang="en-US"/>
          </a:p>
          <a:p>
            <a:pPr marL="171450" indent="-171450">
              <a:buFont typeface="Arial"/>
              <a:buChar char="•"/>
              <a:defRPr/>
            </a:pPr>
            <a:r>
              <a:rPr lang="en-US" b="1"/>
              <a:t>Prototypes</a:t>
            </a:r>
            <a:r>
              <a:rPr lang="en-US"/>
              <a:t> use airflow and scent emitters, but face key limitations:</a:t>
            </a:r>
            <a:endParaRPr lang="en-US">
              <a:ea typeface="Calibri"/>
              <a:cs typeface="Calibri"/>
            </a:endParaRPr>
          </a:p>
          <a:p>
            <a:pPr marL="628650" lvl="1" indent="-171450">
              <a:buFont typeface="Arial"/>
              <a:buChar char="•"/>
              <a:defRPr/>
            </a:pPr>
            <a:r>
              <a:rPr lang="en-US" b="1"/>
              <a:t>Lingering odors</a:t>
            </a:r>
            <a:endParaRPr lang="en-US"/>
          </a:p>
          <a:p>
            <a:pPr marL="628650" lvl="1" indent="-171450">
              <a:buFont typeface="Arial"/>
              <a:buChar char="•"/>
              <a:defRPr/>
            </a:pPr>
            <a:r>
              <a:rPr lang="en-US" b="1"/>
              <a:t>Inconsistent intensity</a:t>
            </a:r>
            <a:endParaRPr lang="en-US"/>
          </a:p>
          <a:p>
            <a:pPr marL="628650" lvl="1" indent="-171450">
              <a:buFont typeface="Arial"/>
              <a:buChar char="•"/>
              <a:defRPr/>
            </a:pPr>
            <a:r>
              <a:rPr lang="en-US" b="1"/>
              <a:t>Heat dissipation</a:t>
            </a:r>
            <a:endParaRPr lang="en-US"/>
          </a:p>
          <a:p>
            <a:pPr marL="628650" lvl="1" indent="-171450">
              <a:buFont typeface="Arial"/>
              <a:buChar char="•"/>
              <a:defRPr/>
            </a:pPr>
            <a:r>
              <a:rPr lang="en-US" b="1"/>
              <a:t>Limited scent libraries</a:t>
            </a:r>
            <a:r>
              <a:rPr lang="en-US"/>
              <a:t> (often biased toward pleasant floral notes)</a:t>
            </a:r>
            <a:endParaRPr lang="en-US" b="0"/>
          </a:p>
          <a:p>
            <a:pPr marL="171450" indent="-171450">
              <a:buFont typeface="Arial"/>
              <a:buChar char="•"/>
              <a:defRPr/>
            </a:pPr>
            <a:r>
              <a:rPr lang="en-US" b="1"/>
              <a:t>Breakthroughs in Digital Olfaction include Cheminformatics + AI</a:t>
            </a:r>
            <a:r>
              <a:rPr lang="en-US"/>
              <a:t> now enable:</a:t>
            </a:r>
            <a:endParaRPr lang="en-US">
              <a:ea typeface="Calibri"/>
              <a:cs typeface="Calibri"/>
            </a:endParaRPr>
          </a:p>
          <a:p>
            <a:pPr marL="628650" lvl="1" indent="-171450">
              <a:buFont typeface="Arial"/>
              <a:buChar char="•"/>
              <a:defRPr/>
            </a:pPr>
            <a:r>
              <a:rPr lang="en-US" b="1"/>
              <a:t>Algorithmic scent design</a:t>
            </a:r>
            <a:endParaRPr lang="en-US"/>
          </a:p>
          <a:p>
            <a:pPr marL="628650" lvl="1" indent="-171450">
              <a:buFont typeface="Arial"/>
              <a:buChar char="•"/>
              <a:defRPr/>
            </a:pPr>
            <a:r>
              <a:rPr lang="en-US" b="1"/>
              <a:t>Odor profile prediction</a:t>
            </a:r>
            <a:r>
              <a:rPr lang="en-US"/>
              <a:t> that can be accomplished from mass spectra data</a:t>
            </a:r>
          </a:p>
          <a:p>
            <a:pPr marL="628650" lvl="1" indent="-171450">
              <a:buFont typeface="Arial"/>
              <a:buChar char="•"/>
              <a:defRPr/>
            </a:pPr>
            <a:r>
              <a:rPr lang="en-US">
                <a:ea typeface="Calibri"/>
                <a:cs typeface="Calibri"/>
              </a:rPr>
              <a:t>Using autoencoders and the synthetic minority oversampling technique or SMOTE to improve model performance.</a:t>
            </a:r>
          </a:p>
          <a:p>
            <a:pPr marL="628650" lvl="1" indent="-171450">
              <a:buFont typeface="Arial"/>
              <a:buChar char="•"/>
              <a:defRPr/>
            </a:pPr>
            <a:r>
              <a:rPr lang="en-US" b="1"/>
              <a:t>To allow the generation of new physical scents</a:t>
            </a:r>
            <a:r>
              <a:rPr lang="en-US"/>
              <a:t> with targeted descriptors</a:t>
            </a:r>
            <a:endParaRPr lang="en-US">
              <a:ea typeface="Calibri"/>
              <a:cs typeface="Calibri"/>
            </a:endParaRPr>
          </a:p>
          <a:p>
            <a:pPr marL="171450" indent="-171450">
              <a:buFont typeface="Arial"/>
              <a:buChar char="•"/>
              <a:defRPr/>
            </a:pPr>
            <a:r>
              <a:rPr lang="en-US"/>
              <a:t>Validated by </a:t>
            </a:r>
            <a:r>
              <a:rPr lang="en-US" b="1"/>
              <a:t>sensory evaluation</a:t>
            </a:r>
            <a:r>
              <a:rPr lang="en-US"/>
              <a:t>, these advances mark the transition from </a:t>
            </a:r>
            <a:r>
              <a:rPr lang="en-US" b="1"/>
              <a:t>odor reproduction</a:t>
            </a:r>
            <a:r>
              <a:rPr lang="en-US"/>
              <a:t> to </a:t>
            </a:r>
            <a:r>
              <a:rPr lang="en-US" b="1"/>
              <a:t>digital scent synthesis</a:t>
            </a:r>
            <a:r>
              <a:rPr lang="en-US"/>
              <a:t>.</a:t>
            </a:r>
          </a:p>
          <a:p>
            <a:pPr marL="171450" indent="-171450">
              <a:buFont typeface="Arial"/>
              <a:buChar char="•"/>
              <a:defRPr/>
            </a:pPr>
            <a:endParaRPr lang="en-US">
              <a:ea typeface="Calibri"/>
              <a:cs typeface="Calibri"/>
            </a:endParaRPr>
          </a:p>
          <a:p>
            <a:pPr marL="171450" indent="-171450">
              <a:buFont typeface="Arial"/>
              <a:buChar char="•"/>
              <a:defRPr/>
            </a:pPr>
            <a:endParaRPr lang="en-US">
              <a:ea typeface="Calibri"/>
              <a:cs typeface="Calibri"/>
            </a:endParaRPr>
          </a:p>
          <a:p>
            <a:r>
              <a:rPr lang="en-US"/>
              <a:t>Our literature review examines three emerging perspectives on olfactory integration in VR, focusing on recent innovations in scent delivery.</a:t>
            </a:r>
          </a:p>
          <a:p>
            <a:r>
              <a:rPr lang="en-US" b="1"/>
              <a:t>Olfactory Virtual Reality (OVR)</a:t>
            </a:r>
            <a:r>
              <a:rPr lang="en-US"/>
              <a:t> enhances immersion by engaging smell—a powerful, often overlooked sense closely tied to memory, emotion, and cognition. OVR shows strong promise for treating PTSD, reducing anxiety, and advancing multisensory therapy, education, and training.</a:t>
            </a:r>
          </a:p>
          <a:p>
            <a:r>
              <a:rPr lang="en-US"/>
              <a:t>Current prototypes rely on airflow and scent emitters but face key limitations:</a:t>
            </a:r>
            <a:br>
              <a:rPr lang="en-US"/>
            </a:br>
            <a:r>
              <a:rPr lang="en-US"/>
              <a:t>• Lingering odors</a:t>
            </a:r>
            <a:br>
              <a:rPr lang="en-US"/>
            </a:br>
            <a:r>
              <a:rPr lang="en-US"/>
              <a:t>• Inconsistent intensity</a:t>
            </a:r>
            <a:br>
              <a:rPr lang="en-US"/>
            </a:br>
            <a:r>
              <a:rPr lang="en-US"/>
              <a:t>• Heat buildup</a:t>
            </a:r>
            <a:br>
              <a:rPr lang="en-US"/>
            </a:br>
            <a:r>
              <a:rPr lang="en-US"/>
              <a:t>• Narrow scent libraries focused on pleasant, floral notes</a:t>
            </a:r>
          </a:p>
          <a:p>
            <a:r>
              <a:rPr lang="en-US" b="1"/>
              <a:t>Breakthroughs in digital olfaction</a:t>
            </a:r>
            <a:r>
              <a:rPr lang="en-US"/>
              <a:t>—powered by chem informatics and AI—now enable:</a:t>
            </a:r>
            <a:br>
              <a:rPr lang="en-US"/>
            </a:br>
            <a:r>
              <a:rPr lang="en-US"/>
              <a:t>• Algorithmic scent design</a:t>
            </a:r>
            <a:br>
              <a:rPr lang="en-US"/>
            </a:br>
            <a:r>
              <a:rPr lang="en-US"/>
              <a:t>• Odor profile prediction from mass spectra</a:t>
            </a:r>
            <a:br>
              <a:rPr lang="en-US"/>
            </a:br>
            <a:r>
              <a:rPr lang="en-US"/>
              <a:t>• Model improvement via autoencoders and SMOTE</a:t>
            </a:r>
            <a:br>
              <a:rPr lang="en-US"/>
            </a:br>
            <a:r>
              <a:rPr lang="en-US"/>
              <a:t>• and provides generation of new physical scents with targeted descriptors</a:t>
            </a:r>
          </a:p>
          <a:p>
            <a:r>
              <a:rPr lang="en-US"/>
              <a:t>Sensory validation confirms these advances are shifting the field from odor reproduction toward true digital scent synthesis.</a:t>
            </a:r>
          </a:p>
          <a:p>
            <a:pPr marL="171450" indent="-171450">
              <a:buFont typeface="Arial"/>
              <a:buChar char="•"/>
              <a:defRPr/>
            </a:pPr>
            <a:endParaRPr lang="en-US">
              <a:ea typeface="Calibri"/>
              <a:cs typeface="Calibri"/>
            </a:endParaRPr>
          </a:p>
          <a:p>
            <a:pPr>
              <a:defRPr/>
            </a:pPr>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56850168-1DD6-51B0-8E84-A533037DE155}"/>
              </a:ext>
            </a:extLst>
          </p:cNvPr>
          <p:cNvSpPr>
            <a:spLocks noGrp="1"/>
          </p:cNvSpPr>
          <p:nvPr>
            <p:ph type="sldNum" sz="quarter" idx="5"/>
          </p:nvPr>
        </p:nvSpPr>
        <p:spPr/>
        <p:txBody>
          <a:bodyPr/>
          <a:lstStyle/>
          <a:p>
            <a:fld id="{31CAA495-0797-624E-94F4-6927FA553ECE}" type="slidenum">
              <a:rPr lang="en-US" smtClean="0"/>
              <a:t>4</a:t>
            </a:fld>
            <a:endParaRPr lang="en-US"/>
          </a:p>
        </p:txBody>
      </p:sp>
    </p:spTree>
    <p:extLst>
      <p:ext uri="{BB962C8B-B14F-4D97-AF65-F5344CB8AC3E}">
        <p14:creationId xmlns:p14="http://schemas.microsoft.com/office/powerpoint/2010/main" val="1108109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67784-DDA0-5180-7D45-2BC2E873B1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FAB60-A5CF-E046-7426-005E99376A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11779F-97D2-FC3F-734C-797C964B9C3D}"/>
              </a:ext>
            </a:extLst>
          </p:cNvPr>
          <p:cNvSpPr>
            <a:spLocks noGrp="1"/>
          </p:cNvSpPr>
          <p:nvPr>
            <p:ph type="body" idx="1"/>
          </p:nvPr>
        </p:nvSpPr>
        <p:spPr/>
        <p:txBody>
          <a:bodyPr/>
          <a:lstStyle/>
          <a:p>
            <a:pPr>
              <a:defRPr/>
            </a:pPr>
            <a:r>
              <a:rPr lang="en-US" b="1"/>
              <a:t>Next, we reviewed literature regarding Neuroscience &amp; Linguistic Integration</a:t>
            </a:r>
            <a:endParaRPr lang="en-US" b="1">
              <a:ea typeface="Calibri"/>
              <a:cs typeface="Calibri"/>
            </a:endParaRPr>
          </a:p>
          <a:p>
            <a:pPr marL="342900" indent="-342900">
              <a:buFont typeface="Arial,Sans-Serif"/>
              <a:buChar char="•"/>
              <a:defRPr/>
            </a:pPr>
            <a:r>
              <a:rPr lang="en-US"/>
              <a:t>Some key finding were</a:t>
            </a:r>
          </a:p>
          <a:p>
            <a:pPr marL="342900" indent="-342900">
              <a:buFont typeface="Arial,Sans-Serif"/>
              <a:buChar char="•"/>
              <a:defRPr/>
            </a:pPr>
            <a:r>
              <a:rPr lang="en-US"/>
              <a:t>Smell linked directly to the limbic system → influences fear, emotion, and memory.</a:t>
            </a:r>
            <a:endParaRPr lang="en-US">
              <a:ea typeface="Calibri"/>
              <a:cs typeface="Calibri"/>
            </a:endParaRPr>
          </a:p>
          <a:p>
            <a:pPr marL="342900" indent="-342900">
              <a:buFont typeface="Arial,Sans-Serif"/>
              <a:buChar char="•"/>
              <a:defRPr/>
            </a:pPr>
            <a:r>
              <a:rPr lang="en-US"/>
              <a:t>Word embeddings (e.g., Word2Vec) bridge language and olfactory perception.</a:t>
            </a:r>
            <a:endParaRPr lang="en-US">
              <a:ea typeface="Calibri"/>
              <a:cs typeface="Calibri"/>
            </a:endParaRPr>
          </a:p>
          <a:p>
            <a:pPr marL="342900" indent="-342900">
              <a:buFont typeface="Arial,Sans-Serif"/>
              <a:buChar char="•"/>
              <a:defRPr/>
            </a:pPr>
            <a:r>
              <a:rPr lang="en-US"/>
              <a:t>Cross-cultural descriptors highlight limitations</a:t>
            </a:r>
          </a:p>
          <a:p>
            <a:pPr marL="342900" indent="-342900">
              <a:buFont typeface="Arial,Sans-Serif"/>
              <a:buChar char="•"/>
              <a:defRPr/>
            </a:pPr>
            <a:endParaRPr lang="en-US" b="1">
              <a:ea typeface="Calibri"/>
              <a:cs typeface="Calibri"/>
            </a:endParaRPr>
          </a:p>
          <a:p>
            <a:pPr>
              <a:defRPr/>
            </a:pPr>
            <a:r>
              <a:rPr lang="en-US" b="1"/>
              <a:t>Gaps we discovered were there is </a:t>
            </a:r>
            <a:r>
              <a:rPr lang="en-US"/>
              <a:t>little to no data on odor parameters needed for OVR therapy targeting specific PTSD cases</a:t>
            </a:r>
          </a:p>
          <a:p>
            <a:pPr>
              <a:defRPr/>
            </a:pPr>
            <a:endParaRPr lang="en-US"/>
          </a:p>
          <a:p>
            <a:pPr marL="171450" indent="-171450">
              <a:buFont typeface="Arial"/>
              <a:buChar char="•"/>
              <a:defRPr/>
            </a:pPr>
            <a:r>
              <a:rPr lang="en-US" b="1"/>
              <a:t>Device constraints</a:t>
            </a:r>
            <a:r>
              <a:rPr lang="en-US"/>
              <a:t>: size, scent delivery speed, and scent resolution.</a:t>
            </a:r>
            <a:endParaRPr lang="en-US">
              <a:ea typeface="Calibri"/>
              <a:cs typeface="Calibri"/>
            </a:endParaRPr>
          </a:p>
          <a:p>
            <a:pPr marL="171450" indent="-171450">
              <a:buFont typeface="Arial"/>
              <a:buChar char="•"/>
              <a:defRPr/>
            </a:pPr>
            <a:r>
              <a:rPr lang="en-US" b="1"/>
              <a:t>User variability</a:t>
            </a:r>
            <a:r>
              <a:rPr lang="en-US"/>
              <a:t>: Differences in </a:t>
            </a:r>
            <a:r>
              <a:rPr lang="en-US" b="1"/>
              <a:t>olfactory thresholds</a:t>
            </a:r>
            <a:r>
              <a:rPr lang="en-US"/>
              <a:t> complicate standardization.</a:t>
            </a:r>
            <a:endParaRPr lang="en-US">
              <a:ea typeface="Calibri"/>
              <a:cs typeface="Calibri"/>
            </a:endParaRPr>
          </a:p>
          <a:p>
            <a:pPr marL="171450" indent="-171450">
              <a:buFont typeface="Arial"/>
              <a:buChar char="•"/>
              <a:defRPr/>
            </a:pPr>
            <a:r>
              <a:rPr lang="en-US" b="1"/>
              <a:t>Immersion barriers</a:t>
            </a:r>
            <a:r>
              <a:rPr lang="en-US"/>
              <a:t>: Heat buildup and scent overlap disrupt realism.</a:t>
            </a:r>
            <a:endParaRPr lang="en-US">
              <a:ea typeface="Calibri"/>
              <a:cs typeface="Calibri"/>
            </a:endParaRPr>
          </a:p>
          <a:p>
            <a:pPr marL="171450" indent="-171450">
              <a:buFont typeface="Arial"/>
              <a:buChar char="•"/>
              <a:defRPr/>
            </a:pPr>
            <a:r>
              <a:rPr lang="en-US" b="1"/>
              <a:t>Calibration gaps – a need for clinical trials </a:t>
            </a:r>
            <a:r>
              <a:rPr lang="en-US"/>
              <a:t>to optimize therapeutic OVR devices for </a:t>
            </a:r>
            <a:r>
              <a:rPr lang="en-US" b="1"/>
              <a:t>personalized, perceptually accurate</a:t>
            </a:r>
            <a:r>
              <a:rPr lang="en-US"/>
              <a:t> experiences.</a:t>
            </a:r>
            <a:endParaRPr lang="en-US">
              <a:ea typeface="Calibri"/>
              <a:cs typeface="Calibri"/>
            </a:endParaRPr>
          </a:p>
          <a:p>
            <a:pPr marL="171450" indent="-171450">
              <a:buFont typeface="Arial"/>
              <a:buChar char="•"/>
              <a:defRPr/>
            </a:pPr>
            <a:r>
              <a:rPr lang="en-US" b="1"/>
              <a:t>Limited scent libraries</a:t>
            </a:r>
            <a:r>
              <a:rPr lang="en-US"/>
              <a:t> (often biased toward pleasant floral notes)</a:t>
            </a:r>
          </a:p>
          <a:p>
            <a:pPr marL="171450" indent="-171450">
              <a:buFont typeface="Arial"/>
              <a:buChar char="•"/>
              <a:defRPr/>
            </a:pPr>
            <a:endParaRPr lang="en-US"/>
          </a:p>
          <a:p>
            <a:pPr>
              <a:defRPr/>
            </a:pPr>
            <a:r>
              <a:rPr lang="en-US" b="1"/>
              <a:t>Outlook:</a:t>
            </a:r>
            <a:endParaRPr lang="en-US" b="1">
              <a:ea typeface="Calibri"/>
              <a:cs typeface="Calibri"/>
            </a:endParaRPr>
          </a:p>
          <a:p>
            <a:pPr marL="171450" indent="-171450">
              <a:buFont typeface="Arial"/>
              <a:buChar char="•"/>
              <a:defRPr/>
            </a:pPr>
            <a:r>
              <a:rPr lang="en-US"/>
              <a:t>Interdisciplinary advances in </a:t>
            </a:r>
            <a:r>
              <a:rPr lang="en-US" b="1"/>
              <a:t>neuroscience, chemistry, and AI, such as LLMs</a:t>
            </a:r>
            <a:r>
              <a:rPr lang="en-US"/>
              <a:t> are paving the way for OVR to become a </a:t>
            </a:r>
            <a:r>
              <a:rPr lang="en-US" b="1"/>
              <a:t>core component of future virtual environments</a:t>
            </a:r>
            <a:r>
              <a:rPr lang="en-US"/>
              <a:t>, offering </a:t>
            </a:r>
            <a:r>
              <a:rPr lang="en-US" b="1"/>
              <a:t>emotional depth</a:t>
            </a:r>
            <a:r>
              <a:rPr lang="en-US"/>
              <a:t>, </a:t>
            </a:r>
            <a:r>
              <a:rPr lang="en-US" b="1"/>
              <a:t>realism</a:t>
            </a:r>
            <a:r>
              <a:rPr lang="en-US"/>
              <a:t>, and </a:t>
            </a:r>
            <a:r>
              <a:rPr lang="en-US" b="1"/>
              <a:t>clinical impact</a:t>
            </a:r>
            <a:r>
              <a:rPr lang="en-US"/>
              <a:t>.</a:t>
            </a:r>
            <a:endParaRPr lang="en-US">
              <a:ea typeface="Calibri"/>
              <a:cs typeface="Calibri"/>
            </a:endParaRPr>
          </a:p>
          <a:p>
            <a:pPr>
              <a:defRPr/>
            </a:pPr>
            <a:endParaRPr lang="en-US" b="1">
              <a:solidFill>
                <a:srgbClr val="000000"/>
              </a:solidFill>
              <a:ea typeface="Calibri"/>
              <a:cs typeface="Calibri"/>
            </a:endParaRPr>
          </a:p>
          <a:p>
            <a:pPr>
              <a:defRPr/>
            </a:pPr>
            <a:endParaRPr lang="en-US" b="1">
              <a:solidFill>
                <a:srgbClr val="000000"/>
              </a:solidFill>
              <a:ea typeface="Calibri"/>
              <a:cs typeface="Calibri"/>
            </a:endParaRPr>
          </a:p>
          <a:p>
            <a:r>
              <a:rPr lang="en-US"/>
              <a:t>We reviewed literature on the intersection of neuroscience and linguistic integration in OVR.</a:t>
            </a:r>
          </a:p>
          <a:p>
            <a:r>
              <a:rPr lang="en-US"/>
              <a:t>Key findings include:</a:t>
            </a:r>
          </a:p>
          <a:p>
            <a:pPr>
              <a:buFont typeface="Arial" panose="020B0604020202020204" pitchFamily="34" charset="0"/>
              <a:buChar char="•"/>
            </a:pPr>
            <a:r>
              <a:rPr lang="en-US"/>
              <a:t>Smell is directly linked to the limbic system, influencing fear, emotion, and memory.</a:t>
            </a:r>
          </a:p>
          <a:p>
            <a:pPr>
              <a:buFont typeface="Arial" panose="020B0604020202020204" pitchFamily="34" charset="0"/>
              <a:buChar char="•"/>
            </a:pPr>
            <a:r>
              <a:rPr lang="en-US"/>
              <a:t>Word embeddings (e.g., Word2Vec) help connect language with olfactory perception.</a:t>
            </a:r>
          </a:p>
          <a:p>
            <a:pPr>
              <a:buFont typeface="Arial" panose="020B0604020202020204" pitchFamily="34" charset="0"/>
              <a:buChar char="•"/>
            </a:pPr>
            <a:r>
              <a:rPr lang="en-US"/>
              <a:t>Cross-cultural odor descriptors reveal linguistic limitations in scent labeling.</a:t>
            </a:r>
          </a:p>
          <a:p>
            <a:r>
              <a:rPr lang="en-US" b="1"/>
              <a:t>Identified gaps in literatures include:</a:t>
            </a:r>
            <a:endParaRPr lang="en-US"/>
          </a:p>
          <a:p>
            <a:pPr>
              <a:buFont typeface="Arial" panose="020B0604020202020204" pitchFamily="34" charset="0"/>
              <a:buChar char="•"/>
            </a:pPr>
            <a:r>
              <a:rPr lang="en-US"/>
              <a:t>Minimal data on odor parameters tailored for PTSD-related OVR therapy</a:t>
            </a:r>
          </a:p>
          <a:p>
            <a:pPr>
              <a:buFont typeface="Arial" panose="020B0604020202020204" pitchFamily="34" charset="0"/>
              <a:buChar char="•"/>
            </a:pPr>
            <a:r>
              <a:rPr lang="en-US"/>
              <a:t>Device constraints: such as - size, scent delivery speed, and resolution</a:t>
            </a:r>
          </a:p>
          <a:p>
            <a:pPr>
              <a:buFont typeface="Arial" panose="020B0604020202020204" pitchFamily="34" charset="0"/>
              <a:buChar char="•"/>
            </a:pPr>
            <a:r>
              <a:rPr lang="en-US"/>
              <a:t>Existing Immersion challenges </a:t>
            </a:r>
          </a:p>
          <a:p>
            <a:pPr>
              <a:buFont typeface="Arial" panose="020B0604020202020204" pitchFamily="34" charset="0"/>
              <a:buChar char="•"/>
            </a:pPr>
            <a:r>
              <a:rPr lang="en-US"/>
              <a:t>And Scent libraries skewed toward pleasant/floral notes</a:t>
            </a:r>
          </a:p>
          <a:p>
            <a:endParaRPr lang="en-US" b="1"/>
          </a:p>
          <a:p>
            <a:r>
              <a:rPr lang="en-US" b="1"/>
              <a:t>The Outlook of </a:t>
            </a:r>
            <a:r>
              <a:rPr lang="en-US"/>
              <a:t>Interdisciplinary innovation—combining neuroscience, chemistry, and AI (including large language models)—is positioning OVR as a transformative tool for emotional realism and clinical applications in future virtual environments.</a:t>
            </a:r>
          </a:p>
          <a:p>
            <a:pPr>
              <a:defRPr/>
            </a:pPr>
            <a:endParaRPr lang="en-US" b="1">
              <a:solidFill>
                <a:srgbClr val="000000"/>
              </a:solidFill>
              <a:ea typeface="Calibri"/>
              <a:cs typeface="Calibri"/>
            </a:endParaRPr>
          </a:p>
          <a:p>
            <a:endParaRPr lang="en-US">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60D0CA97-61FD-49E8-EDA5-BFCBE4018816}"/>
              </a:ext>
            </a:extLst>
          </p:cNvPr>
          <p:cNvSpPr>
            <a:spLocks noGrp="1"/>
          </p:cNvSpPr>
          <p:nvPr>
            <p:ph type="sldNum" sz="quarter" idx="5"/>
          </p:nvPr>
        </p:nvSpPr>
        <p:spPr/>
        <p:txBody>
          <a:bodyPr/>
          <a:lstStyle/>
          <a:p>
            <a:fld id="{31CAA495-0797-624E-94F4-6927FA553ECE}" type="slidenum">
              <a:rPr lang="en-US" smtClean="0"/>
              <a:t>5</a:t>
            </a:fld>
            <a:endParaRPr lang="en-US"/>
          </a:p>
        </p:txBody>
      </p:sp>
    </p:spTree>
    <p:extLst>
      <p:ext uri="{BB962C8B-B14F-4D97-AF65-F5344CB8AC3E}">
        <p14:creationId xmlns:p14="http://schemas.microsoft.com/office/powerpoint/2010/main" val="2609500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B7FE0-6D66-9F7A-A384-8BBC56EFE8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BB3CE8-7BC6-38F3-A577-B42DA0B909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29938F-3537-6256-BA91-7E816A34B7A9}"/>
              </a:ext>
            </a:extLst>
          </p:cNvPr>
          <p:cNvSpPr>
            <a:spLocks noGrp="1"/>
          </p:cNvSpPr>
          <p:nvPr>
            <p:ph type="body" idx="1"/>
          </p:nvPr>
        </p:nvSpPr>
        <p:spPr/>
        <p:txBody>
          <a:bodyPr/>
          <a:lstStyle/>
          <a:p>
            <a:pPr>
              <a:defRPr/>
            </a:pPr>
            <a:endParaRPr lang="en-US" b="1">
              <a:solidFill>
                <a:srgbClr val="000000"/>
              </a:solidFill>
              <a:ea typeface="Calibri"/>
              <a:cs typeface="Calibri"/>
            </a:endParaRPr>
          </a:p>
          <a:p>
            <a:r>
              <a:rPr lang="en-US">
                <a:ea typeface="Calibri" panose="020F0502020204030204"/>
                <a:cs typeface="Calibri" panose="020F0502020204030204"/>
              </a:rPr>
              <a:t>Let’s walk through the core methodology behind our capstone project, which is built around an integrated modeling framework. </a:t>
            </a:r>
          </a:p>
          <a:p>
            <a:endParaRPr lang="en-US">
              <a:ea typeface="Calibri" panose="020F0502020204030204"/>
              <a:cs typeface="Calibri" panose="020F0502020204030204"/>
            </a:endParaRPr>
          </a:p>
          <a:p>
            <a:r>
              <a:rPr lang="en-US">
                <a:ea typeface="Calibri" panose="020F0502020204030204"/>
                <a:cs typeface="Calibri" panose="020F0502020204030204"/>
              </a:rPr>
              <a:t>We’re using a dual-pillar methodology that will merge two key components: a scent classification pipeline and a hardware design for a wearable scent emitter. </a:t>
            </a:r>
          </a:p>
          <a:p>
            <a:endParaRPr lang="en-US">
              <a:ea typeface="Calibri" panose="020F0502020204030204"/>
              <a:cs typeface="Calibri" panose="020F0502020204030204"/>
            </a:endParaRPr>
          </a:p>
          <a:p>
            <a:r>
              <a:rPr lang="en-US">
                <a:ea typeface="Calibri" panose="020F0502020204030204"/>
                <a:cs typeface="Calibri" panose="020F0502020204030204"/>
              </a:rPr>
              <a:t>First, we will focus on building a semantic-linguistic clustering model. Starting with 39 base descriptors and adding 13 additional clinically relevant terms, then grouped these into 12 meaningful scent clusters. These clusters serve as the target outputs for the classification model. To classify essential oil mass spectra into these clusters, we will train two neural network models, CNN and MLP, both with and without PCA for dimensionality reduction. This will allow the team to assess performance impacts and maintain model flexibility.</a:t>
            </a:r>
          </a:p>
          <a:p>
            <a:endParaRPr lang="en-US">
              <a:ea typeface="Calibri" panose="020F0502020204030204"/>
              <a:cs typeface="Calibri" panose="020F0502020204030204"/>
            </a:endParaRPr>
          </a:p>
          <a:p>
            <a:r>
              <a:rPr lang="en-US">
                <a:ea typeface="Calibri" panose="020F0502020204030204"/>
                <a:cs typeface="Calibri" panose="020F0502020204030204"/>
              </a:rPr>
              <a:t>The second pillar is hardware design. We will create a SysML-driven modular scent emitter. This device will include thermal controls, embedded flow ports, and feedback mechanisms, all of which will be mapped back to stakeholder and clinical requirements using SysML for traceability. Importantly, we will validate the system through iterative refinement. This will mean mapping requirements directly into SysML blocks and ensuring that the design decisions are traceable and performance-driven, building on and improving prior research. </a:t>
            </a:r>
          </a:p>
          <a:p>
            <a:endParaRPr lang="en-US">
              <a:ea typeface="Calibri" panose="020F0502020204030204"/>
              <a:cs typeface="Calibri" panose="020F0502020204030204"/>
            </a:endParaRPr>
          </a:p>
          <a:p>
            <a:r>
              <a:rPr lang="en-US">
                <a:ea typeface="Calibri" panose="020F0502020204030204"/>
                <a:cs typeface="Calibri" panose="020F0502020204030204"/>
              </a:rPr>
              <a:t>On the right, you can see a simplified flow diagram of the expected process, from inputting scent data, preprocessing and clustering, through to semantic mapping and final application in a VR environment with a synchronized scent release.</a:t>
            </a:r>
          </a:p>
        </p:txBody>
      </p:sp>
      <p:sp>
        <p:nvSpPr>
          <p:cNvPr id="4" name="Slide Number Placeholder 3">
            <a:extLst>
              <a:ext uri="{FF2B5EF4-FFF2-40B4-BE49-F238E27FC236}">
                <a16:creationId xmlns:a16="http://schemas.microsoft.com/office/drawing/2014/main" id="{305B0FA9-FD7B-91E7-F9CB-11FA1A4F3F73}"/>
              </a:ext>
            </a:extLst>
          </p:cNvPr>
          <p:cNvSpPr>
            <a:spLocks noGrp="1"/>
          </p:cNvSpPr>
          <p:nvPr>
            <p:ph type="sldNum" sz="quarter" idx="5"/>
          </p:nvPr>
        </p:nvSpPr>
        <p:spPr/>
        <p:txBody>
          <a:bodyPr/>
          <a:lstStyle/>
          <a:p>
            <a:fld id="{31CAA495-0797-624E-94F4-6927FA553ECE}" type="slidenum">
              <a:rPr lang="en-US" smtClean="0"/>
              <a:t>6</a:t>
            </a:fld>
            <a:endParaRPr lang="en-US"/>
          </a:p>
        </p:txBody>
      </p:sp>
    </p:spTree>
    <p:extLst>
      <p:ext uri="{BB962C8B-B14F-4D97-AF65-F5344CB8AC3E}">
        <p14:creationId xmlns:p14="http://schemas.microsoft.com/office/powerpoint/2010/main" val="780649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C8ECD-3A2C-5994-E1C3-4B157F2AEC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9CCA07-8B9B-AC83-7432-844159AD7E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01151F-57E9-5F02-2894-320D9426838B}"/>
              </a:ext>
            </a:extLst>
          </p:cNvPr>
          <p:cNvSpPr>
            <a:spLocks noGrp="1"/>
          </p:cNvSpPr>
          <p:nvPr>
            <p:ph type="body" idx="1"/>
          </p:nvPr>
        </p:nvSpPr>
        <p:spPr/>
        <p:txBody>
          <a:bodyPr/>
          <a:lstStyle/>
          <a:p>
            <a:r>
              <a:rPr lang="en-US"/>
              <a:t>Alongside the two core components of the project, our team will outline the project management and lifecycle strategies, which are crucial to maintaining structure, traceability, and stakeholder alignment across the project timeline.</a:t>
            </a:r>
          </a:p>
          <a:p>
            <a:endParaRPr lang="en-US"/>
          </a:p>
          <a:p>
            <a:r>
              <a:rPr lang="en-US"/>
              <a:t>We will establish a </a:t>
            </a:r>
            <a:r>
              <a:rPr lang="en-US" b="0"/>
              <a:t>structured development flow</a:t>
            </a:r>
            <a:r>
              <a:rPr lang="en-US"/>
              <a:t>, centered on systems engineering principles. </a:t>
            </a:r>
            <a:endParaRPr lang="en-US">
              <a:ea typeface="Calibri"/>
              <a:cs typeface="Calibri"/>
            </a:endParaRPr>
          </a:p>
          <a:p>
            <a:endParaRPr lang="en-US"/>
          </a:p>
          <a:p>
            <a:r>
              <a:rPr lang="en-US"/>
              <a:t>This includes a hierarchical Work Breakdown Structure, which will guide efforts across planning, design, validation, and eventual dissemination of the system.</a:t>
            </a:r>
            <a:endParaRPr lang="en-US">
              <a:ea typeface="Calibri"/>
              <a:cs typeface="Calibri"/>
            </a:endParaRPr>
          </a:p>
          <a:p>
            <a:r>
              <a:rPr lang="en-US"/>
              <a:t>To proactively manage uncertainty, we will develop a </a:t>
            </a:r>
            <a:r>
              <a:rPr lang="en-US" b="0"/>
              <a:t>risk register </a:t>
            </a:r>
            <a:r>
              <a:rPr lang="en-US"/>
              <a:t>capturing over 30 risks spanning hardware, modeling, integration, and user experience. </a:t>
            </a:r>
            <a:endParaRPr lang="en-US">
              <a:ea typeface="Calibri"/>
              <a:cs typeface="Calibri"/>
            </a:endParaRPr>
          </a:p>
          <a:p>
            <a:r>
              <a:rPr lang="en-US"/>
              <a:t>We will apply </a:t>
            </a:r>
            <a:r>
              <a:rPr lang="en-US" b="0"/>
              <a:t>Monte Carlo simulation techniques </a:t>
            </a:r>
            <a:r>
              <a:rPr lang="en-US"/>
              <a:t>to assess risk severity and prioritize mitigation strategies based on probabilistic outcomes.</a:t>
            </a:r>
            <a:endParaRPr lang="en-US">
              <a:ea typeface="Calibri"/>
              <a:cs typeface="Calibri"/>
            </a:endParaRPr>
          </a:p>
          <a:p>
            <a:r>
              <a:rPr lang="en-US"/>
              <a:t>Stakeholder engagement is another major focus. We will build a </a:t>
            </a:r>
            <a:r>
              <a:rPr lang="en-US" b="0"/>
              <a:t>power-interest matrix</a:t>
            </a:r>
            <a:r>
              <a:rPr lang="en-US"/>
              <a:t> to categorize stakeholders and tailor communication plans accordingly. </a:t>
            </a:r>
            <a:endParaRPr lang="en-US">
              <a:ea typeface="Calibri"/>
              <a:cs typeface="Calibri"/>
            </a:endParaRPr>
          </a:p>
          <a:p>
            <a:r>
              <a:rPr lang="en-US"/>
              <a:t>This will help ensure that both high-influence decision-makers and end users are properly considered in the design and validation process.</a:t>
            </a:r>
            <a:endParaRPr lang="en-US">
              <a:ea typeface="Calibri"/>
              <a:cs typeface="Calibri"/>
            </a:endParaRPr>
          </a:p>
          <a:p>
            <a:endParaRPr lang="en-US"/>
          </a:p>
          <a:p>
            <a:r>
              <a:rPr lang="en-US"/>
              <a:t>Finally, we will emphasize lifecycle sustainability. This will include creating </a:t>
            </a:r>
            <a:r>
              <a:rPr lang="en-US" b="0"/>
              <a:t>long-term system assets, </a:t>
            </a:r>
            <a:r>
              <a:rPr lang="en-US"/>
              <a:t>like documentation, validation models, and transfer plans. This is so that the system can evolve beyond our capstone. </a:t>
            </a:r>
            <a:endParaRPr lang="en-US">
              <a:ea typeface="Calibri"/>
              <a:cs typeface="Calibri"/>
            </a:endParaRPr>
          </a:p>
          <a:p>
            <a:r>
              <a:rPr lang="en-US"/>
              <a:t>We will also deliver a full set of lifecycle strategies, including a bill of materials, </a:t>
            </a:r>
            <a:r>
              <a:rPr lang="en-US" err="1"/>
              <a:t>SysML</a:t>
            </a:r>
            <a:r>
              <a:rPr lang="en-US"/>
              <a:t> model validations, and layered traceable requirements to ensure the system remains adaptable and clinically relevant.</a:t>
            </a:r>
            <a:endParaRPr lang="en-US">
              <a:ea typeface="Calibri"/>
              <a:cs typeface="Calibri"/>
            </a:endParaRPr>
          </a:p>
          <a:p>
            <a:pPr>
              <a:defRPr/>
            </a:pPr>
            <a:endParaRPr lang="en-US" b="1">
              <a:solidFill>
                <a:srgbClr val="000000"/>
              </a:solidFill>
              <a:ea typeface="Calibri"/>
              <a:cs typeface="Calibri"/>
            </a:endParaRPr>
          </a:p>
          <a:p>
            <a:endParaRPr lang="en-US">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18F263C7-ECC7-ED2C-4EE3-5BB69DD7C283}"/>
              </a:ext>
            </a:extLst>
          </p:cNvPr>
          <p:cNvSpPr>
            <a:spLocks noGrp="1"/>
          </p:cNvSpPr>
          <p:nvPr>
            <p:ph type="sldNum" sz="quarter" idx="5"/>
          </p:nvPr>
        </p:nvSpPr>
        <p:spPr/>
        <p:txBody>
          <a:bodyPr/>
          <a:lstStyle/>
          <a:p>
            <a:fld id="{31CAA495-0797-624E-94F4-6927FA553ECE}" type="slidenum">
              <a:rPr lang="en-US" smtClean="0"/>
              <a:t>7</a:t>
            </a:fld>
            <a:endParaRPr lang="en-US"/>
          </a:p>
        </p:txBody>
      </p:sp>
    </p:spTree>
    <p:extLst>
      <p:ext uri="{BB962C8B-B14F-4D97-AF65-F5344CB8AC3E}">
        <p14:creationId xmlns:p14="http://schemas.microsoft.com/office/powerpoint/2010/main" val="1484009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11C8E-59EB-FABB-E130-8E30293F9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427F0D-1D30-E33C-2207-66B5A0B8C2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1B3359-0DC2-A498-694C-5C23B91CD146}"/>
              </a:ext>
            </a:extLst>
          </p:cNvPr>
          <p:cNvSpPr>
            <a:spLocks noGrp="1"/>
          </p:cNvSpPr>
          <p:nvPr>
            <p:ph type="body" idx="1"/>
          </p:nvPr>
        </p:nvSpPr>
        <p:spPr/>
        <p:txBody>
          <a:bodyPr/>
          <a:lstStyle/>
          <a:p>
            <a:r>
              <a:rPr lang="en-US">
                <a:ea typeface="Calibri" panose="020F0502020204030204"/>
                <a:cs typeface="Calibri" panose="020F0502020204030204"/>
              </a:rPr>
              <a:t>After completing our methodology and initial data preparation, we moved into the core analysis phase, beginning with performance evaluation of our predictive scent models. </a:t>
            </a:r>
          </a:p>
          <a:p>
            <a:endParaRPr lang="en-US">
              <a:ea typeface="Calibri" panose="020F0502020204030204"/>
              <a:cs typeface="Calibri" panose="020F0502020204030204"/>
            </a:endParaRPr>
          </a:p>
          <a:p>
            <a:r>
              <a:rPr lang="en-US">
                <a:ea typeface="Calibri" panose="020F0502020204030204"/>
                <a:cs typeface="Calibri" panose="020F0502020204030204"/>
              </a:rPr>
              <a:t>Among the four models tested, the CNN with PCA achieved the highest cluster classification accuracy and F1 score, both in the mid-80% range, significantly outperforming previous benchmarks around 70%. This model also showed strong generalization across rare descriptors and trauma-linked scents due to the use of semantic clustering. Our cluster mapping highlighted strong separation of target scent profiles like Smoke, Burning Rubber, and Diesel, but also revealed a gap in training for the Gunpowder cluster due to insufficient data. Because SMOTE requires at least two instances to oversample, this cluster was excluded from model training. To resolve this, we plan to expand the dataset with additional oils that match niche descriptors.</a:t>
            </a:r>
          </a:p>
          <a:p>
            <a:endParaRPr lang="en-US">
              <a:ea typeface="Calibri" panose="020F0502020204030204"/>
              <a:cs typeface="Calibri" panose="020F0502020204030204"/>
            </a:endParaRPr>
          </a:p>
          <a:p>
            <a:r>
              <a:rPr lang="en-US">
                <a:ea typeface="Calibri" panose="020F0502020204030204"/>
                <a:cs typeface="Calibri" panose="020F0502020204030204"/>
              </a:rPr>
              <a:t>The performance table on the left compares each model’s accuracy, F1 score, and confidence, while the confusion matrix on the right illustrates clear diagonal dominance, signifying strong classification, with minor overlaps, particularly between Clusters 1, 6, and 12. These overlaps may stem from shared semantic descriptors like Warm or Pleasant, or similar underlying chemical profiles.</a:t>
            </a:r>
          </a:p>
          <a:p>
            <a:endParaRPr lang="en-US">
              <a:ea typeface="Calibri" panose="020F0502020204030204"/>
              <a:cs typeface="Calibri" panose="020F0502020204030204"/>
            </a:endParaRPr>
          </a:p>
          <a:p>
            <a:r>
              <a:rPr lang="en-US">
                <a:ea typeface="Calibri" panose="020F0502020204030204"/>
                <a:cs typeface="Calibri" panose="020F0502020204030204"/>
              </a:rPr>
              <a:t>Overall, the model advances the field by improving nuanced scent classification and laying the foundation for future scent-based VR therapies.</a:t>
            </a:r>
          </a:p>
        </p:txBody>
      </p:sp>
      <p:sp>
        <p:nvSpPr>
          <p:cNvPr id="4" name="Slide Number Placeholder 3">
            <a:extLst>
              <a:ext uri="{FF2B5EF4-FFF2-40B4-BE49-F238E27FC236}">
                <a16:creationId xmlns:a16="http://schemas.microsoft.com/office/drawing/2014/main" id="{D96A56D7-CB51-538F-FF8F-B764165B38F3}"/>
              </a:ext>
            </a:extLst>
          </p:cNvPr>
          <p:cNvSpPr>
            <a:spLocks noGrp="1"/>
          </p:cNvSpPr>
          <p:nvPr>
            <p:ph type="sldNum" sz="quarter" idx="5"/>
          </p:nvPr>
        </p:nvSpPr>
        <p:spPr/>
        <p:txBody>
          <a:bodyPr/>
          <a:lstStyle/>
          <a:p>
            <a:fld id="{31CAA495-0797-624E-94F4-6927FA553ECE}" type="slidenum">
              <a:rPr lang="en-US" smtClean="0"/>
              <a:t>8</a:t>
            </a:fld>
            <a:endParaRPr lang="en-US"/>
          </a:p>
        </p:txBody>
      </p:sp>
    </p:spTree>
    <p:extLst>
      <p:ext uri="{BB962C8B-B14F-4D97-AF65-F5344CB8AC3E}">
        <p14:creationId xmlns:p14="http://schemas.microsoft.com/office/powerpoint/2010/main" val="2263931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C0B31-FC83-10CA-3558-B6A64D7A3F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476D6A-CCDB-3BCC-E304-F8228EC31F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CB6CB9-6C00-C3B7-091B-BC5A0DFE695B}"/>
              </a:ext>
            </a:extLst>
          </p:cNvPr>
          <p:cNvSpPr>
            <a:spLocks noGrp="1"/>
          </p:cNvSpPr>
          <p:nvPr>
            <p:ph type="body" idx="1"/>
          </p:nvPr>
        </p:nvSpPr>
        <p:spPr/>
        <p:txBody>
          <a:bodyPr/>
          <a:lstStyle/>
          <a:p>
            <a:pPr>
              <a:defRPr/>
            </a:pPr>
            <a:r>
              <a:rPr lang="en-US" b="0">
                <a:solidFill>
                  <a:srgbClr val="000000"/>
                </a:solidFill>
                <a:ea typeface="Calibri"/>
                <a:cs typeface="Calibri"/>
              </a:rPr>
              <a:t>Next, we’ll look at the VORA device design and how stakeholder requirements are integrated through SysML modeling.</a:t>
            </a:r>
          </a:p>
          <a:p>
            <a:pPr>
              <a:defRPr/>
            </a:pPr>
            <a:endParaRPr lang="en-US" b="0">
              <a:solidFill>
                <a:srgbClr val="000000"/>
              </a:solidFill>
              <a:ea typeface="Calibri"/>
              <a:cs typeface="Calibri"/>
            </a:endParaRPr>
          </a:p>
          <a:p>
            <a:pPr>
              <a:defRPr/>
            </a:pPr>
            <a:r>
              <a:rPr lang="en-US" b="0">
                <a:solidFill>
                  <a:srgbClr val="000000"/>
                </a:solidFill>
                <a:ea typeface="Calibri"/>
                <a:cs typeface="Calibri"/>
              </a:rPr>
              <a:t>The system incorporates disposable scent channels and UV-C LED sterilization to ensure safe, hygienic use between patients. Its modular cartridge system and open VR interface support a wide range of applications, without requiring special configurations. We embed real-time feedback via gas sensors and thermal regulation modules to synchronize scent emission with visual stimuli, enhancing immersion and control. </a:t>
            </a:r>
          </a:p>
          <a:p>
            <a:pPr>
              <a:defRPr/>
            </a:pPr>
            <a:endParaRPr lang="en-US" b="0">
              <a:solidFill>
                <a:srgbClr val="000000"/>
              </a:solidFill>
              <a:ea typeface="Calibri"/>
              <a:cs typeface="Calibri"/>
            </a:endParaRPr>
          </a:p>
          <a:p>
            <a:pPr>
              <a:defRPr/>
            </a:pPr>
            <a:r>
              <a:rPr lang="en-US" b="0">
                <a:solidFill>
                  <a:srgbClr val="000000"/>
                </a:solidFill>
                <a:ea typeface="Calibri"/>
                <a:cs typeface="Calibri"/>
              </a:rPr>
              <a:t>As shown on the right, key features include: A 12-channel microfluidic emitter with PWM-controlled micro-pumps, A thermal module for regulating compound volatility, RFID-tagged scent pods for tracking and control, and A mixing chamber with gas feedback sensors at the nose interface. </a:t>
            </a:r>
          </a:p>
          <a:p>
            <a:pPr>
              <a:defRPr/>
            </a:pPr>
            <a:endParaRPr lang="en-US" b="0">
              <a:solidFill>
                <a:srgbClr val="000000"/>
              </a:solidFill>
              <a:ea typeface="Calibri"/>
              <a:cs typeface="Calibri"/>
            </a:endParaRPr>
          </a:p>
          <a:p>
            <a:pPr>
              <a:defRPr/>
            </a:pPr>
            <a:r>
              <a:rPr lang="en-US" b="0">
                <a:solidFill>
                  <a:srgbClr val="000000"/>
                </a:solidFill>
                <a:ea typeface="Calibri"/>
                <a:cs typeface="Calibri"/>
              </a:rPr>
              <a:t>This integrated, clinically driven design improves on prior research by enabling overlapping scent delivery, refined thermal modulation, and reliable performance, making it both user-focused and technically robust.</a:t>
            </a:r>
          </a:p>
          <a:p>
            <a:endParaRPr lang="en-US">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A6A94F9A-654F-068D-669F-68385328D222}"/>
              </a:ext>
            </a:extLst>
          </p:cNvPr>
          <p:cNvSpPr>
            <a:spLocks noGrp="1"/>
          </p:cNvSpPr>
          <p:nvPr>
            <p:ph type="sldNum" sz="quarter" idx="5"/>
          </p:nvPr>
        </p:nvSpPr>
        <p:spPr/>
        <p:txBody>
          <a:bodyPr/>
          <a:lstStyle/>
          <a:p>
            <a:fld id="{31CAA495-0797-624E-94F4-6927FA553ECE}" type="slidenum">
              <a:rPr lang="en-US" smtClean="0"/>
              <a:t>9</a:t>
            </a:fld>
            <a:endParaRPr lang="en-US"/>
          </a:p>
        </p:txBody>
      </p:sp>
    </p:spTree>
    <p:extLst>
      <p:ext uri="{BB962C8B-B14F-4D97-AF65-F5344CB8AC3E}">
        <p14:creationId xmlns:p14="http://schemas.microsoft.com/office/powerpoint/2010/main" val="1667235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3782B-9D58-B727-35CB-C59800672D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2F9962-10A1-895A-A801-329C468E83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F9F5AB-EF12-18DB-A034-F0152791B3A6}"/>
              </a:ext>
            </a:extLst>
          </p:cNvPr>
          <p:cNvSpPr>
            <a:spLocks noGrp="1"/>
          </p:cNvSpPr>
          <p:nvPr>
            <p:ph type="dt" sz="half" idx="10"/>
          </p:nvPr>
        </p:nvSpPr>
        <p:spPr/>
        <p:txBody>
          <a:bodyPr/>
          <a:lstStyle/>
          <a:p>
            <a:fld id="{E42AC07F-80E4-2442-B071-ACCBA1475198}" type="datetimeFigureOut">
              <a:rPr lang="en-US" smtClean="0"/>
              <a:t>8/1/2025</a:t>
            </a:fld>
            <a:endParaRPr lang="en-US"/>
          </a:p>
        </p:txBody>
      </p:sp>
      <p:sp>
        <p:nvSpPr>
          <p:cNvPr id="5" name="Footer Placeholder 4">
            <a:extLst>
              <a:ext uri="{FF2B5EF4-FFF2-40B4-BE49-F238E27FC236}">
                <a16:creationId xmlns:a16="http://schemas.microsoft.com/office/drawing/2014/main" id="{EB8B3FDC-4F62-376D-8B14-5DD43FE53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34C1E7-259D-61DD-5998-7FD3A1F5B186}"/>
              </a:ext>
            </a:extLst>
          </p:cNvPr>
          <p:cNvSpPr>
            <a:spLocks noGrp="1"/>
          </p:cNvSpPr>
          <p:nvPr>
            <p:ph type="sldNum" sz="quarter" idx="12"/>
          </p:nvPr>
        </p:nvSpPr>
        <p:spPr/>
        <p:txBody>
          <a:bodyPr/>
          <a:lstStyle/>
          <a:p>
            <a:fld id="{E59BBD67-3040-AC4E-A942-2B9EFF8EA22C}" type="slidenum">
              <a:rPr lang="en-US" smtClean="0"/>
              <a:t>‹#›</a:t>
            </a:fld>
            <a:endParaRPr lang="en-US"/>
          </a:p>
        </p:txBody>
      </p:sp>
    </p:spTree>
    <p:extLst>
      <p:ext uri="{BB962C8B-B14F-4D97-AF65-F5344CB8AC3E}">
        <p14:creationId xmlns:p14="http://schemas.microsoft.com/office/powerpoint/2010/main" val="1086980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04C1E-9A56-84BC-2F09-FAB8FCB04A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936625-4574-1015-644C-2F11FFFC0F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987DF7-9B74-8F86-7E89-EDAB20AC4770}"/>
              </a:ext>
            </a:extLst>
          </p:cNvPr>
          <p:cNvSpPr>
            <a:spLocks noGrp="1"/>
          </p:cNvSpPr>
          <p:nvPr>
            <p:ph type="dt" sz="half" idx="10"/>
          </p:nvPr>
        </p:nvSpPr>
        <p:spPr/>
        <p:txBody>
          <a:bodyPr/>
          <a:lstStyle/>
          <a:p>
            <a:fld id="{E42AC07F-80E4-2442-B071-ACCBA1475198}" type="datetimeFigureOut">
              <a:rPr lang="en-US" smtClean="0"/>
              <a:t>8/1/2025</a:t>
            </a:fld>
            <a:endParaRPr lang="en-US"/>
          </a:p>
        </p:txBody>
      </p:sp>
      <p:sp>
        <p:nvSpPr>
          <p:cNvPr id="5" name="Footer Placeholder 4">
            <a:extLst>
              <a:ext uri="{FF2B5EF4-FFF2-40B4-BE49-F238E27FC236}">
                <a16:creationId xmlns:a16="http://schemas.microsoft.com/office/drawing/2014/main" id="{973C1818-A212-4E4C-C6C7-02E3F88B2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70B905-01E3-8607-8400-8B09D6DDEB69}"/>
              </a:ext>
            </a:extLst>
          </p:cNvPr>
          <p:cNvSpPr>
            <a:spLocks noGrp="1"/>
          </p:cNvSpPr>
          <p:nvPr>
            <p:ph type="sldNum" sz="quarter" idx="12"/>
          </p:nvPr>
        </p:nvSpPr>
        <p:spPr/>
        <p:txBody>
          <a:bodyPr/>
          <a:lstStyle/>
          <a:p>
            <a:fld id="{E59BBD67-3040-AC4E-A942-2B9EFF8EA22C}" type="slidenum">
              <a:rPr lang="en-US" smtClean="0"/>
              <a:t>‹#›</a:t>
            </a:fld>
            <a:endParaRPr lang="en-US"/>
          </a:p>
        </p:txBody>
      </p:sp>
    </p:spTree>
    <p:extLst>
      <p:ext uri="{BB962C8B-B14F-4D97-AF65-F5344CB8AC3E}">
        <p14:creationId xmlns:p14="http://schemas.microsoft.com/office/powerpoint/2010/main" val="2801921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2ECA18-7447-09AD-3C3C-1E8E209297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AB5092-7987-F147-D0B0-80B364AB29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A30B3F-506B-62D6-10F6-3344D1F20E6C}"/>
              </a:ext>
            </a:extLst>
          </p:cNvPr>
          <p:cNvSpPr>
            <a:spLocks noGrp="1"/>
          </p:cNvSpPr>
          <p:nvPr>
            <p:ph type="dt" sz="half" idx="10"/>
          </p:nvPr>
        </p:nvSpPr>
        <p:spPr/>
        <p:txBody>
          <a:bodyPr/>
          <a:lstStyle/>
          <a:p>
            <a:fld id="{E42AC07F-80E4-2442-B071-ACCBA1475198}" type="datetimeFigureOut">
              <a:rPr lang="en-US" smtClean="0"/>
              <a:t>8/1/2025</a:t>
            </a:fld>
            <a:endParaRPr lang="en-US"/>
          </a:p>
        </p:txBody>
      </p:sp>
      <p:sp>
        <p:nvSpPr>
          <p:cNvPr id="5" name="Footer Placeholder 4">
            <a:extLst>
              <a:ext uri="{FF2B5EF4-FFF2-40B4-BE49-F238E27FC236}">
                <a16:creationId xmlns:a16="http://schemas.microsoft.com/office/drawing/2014/main" id="{9D9B7DCB-00A3-48C2-44E1-C47B1717EE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DD3E07-7AC8-7282-8AF6-919FB6D7B19C}"/>
              </a:ext>
            </a:extLst>
          </p:cNvPr>
          <p:cNvSpPr>
            <a:spLocks noGrp="1"/>
          </p:cNvSpPr>
          <p:nvPr>
            <p:ph type="sldNum" sz="quarter" idx="12"/>
          </p:nvPr>
        </p:nvSpPr>
        <p:spPr/>
        <p:txBody>
          <a:bodyPr/>
          <a:lstStyle/>
          <a:p>
            <a:fld id="{E59BBD67-3040-AC4E-A942-2B9EFF8EA22C}" type="slidenum">
              <a:rPr lang="en-US" smtClean="0"/>
              <a:t>‹#›</a:t>
            </a:fld>
            <a:endParaRPr lang="en-US"/>
          </a:p>
        </p:txBody>
      </p:sp>
    </p:spTree>
    <p:extLst>
      <p:ext uri="{BB962C8B-B14F-4D97-AF65-F5344CB8AC3E}">
        <p14:creationId xmlns:p14="http://schemas.microsoft.com/office/powerpoint/2010/main" val="3089070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01886-65F8-5B81-E0E6-BD85EF30C1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1C1743-4FD0-5A6F-00BC-1FEFFD87AD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232354-5E89-A46F-645E-44B5835521C2}"/>
              </a:ext>
            </a:extLst>
          </p:cNvPr>
          <p:cNvSpPr>
            <a:spLocks noGrp="1"/>
          </p:cNvSpPr>
          <p:nvPr>
            <p:ph type="dt" sz="half" idx="10"/>
          </p:nvPr>
        </p:nvSpPr>
        <p:spPr/>
        <p:txBody>
          <a:bodyPr/>
          <a:lstStyle/>
          <a:p>
            <a:fld id="{E42AC07F-80E4-2442-B071-ACCBA1475198}" type="datetimeFigureOut">
              <a:rPr lang="en-US" smtClean="0"/>
              <a:t>8/1/2025</a:t>
            </a:fld>
            <a:endParaRPr lang="en-US"/>
          </a:p>
        </p:txBody>
      </p:sp>
      <p:sp>
        <p:nvSpPr>
          <p:cNvPr id="5" name="Footer Placeholder 4">
            <a:extLst>
              <a:ext uri="{FF2B5EF4-FFF2-40B4-BE49-F238E27FC236}">
                <a16:creationId xmlns:a16="http://schemas.microsoft.com/office/drawing/2014/main" id="{148C3C4D-4CB3-4D93-D0D4-AB003B7D3A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354FE1-98E4-C2AA-531E-0E038D7DC58C}"/>
              </a:ext>
            </a:extLst>
          </p:cNvPr>
          <p:cNvSpPr>
            <a:spLocks noGrp="1"/>
          </p:cNvSpPr>
          <p:nvPr>
            <p:ph type="sldNum" sz="quarter" idx="12"/>
          </p:nvPr>
        </p:nvSpPr>
        <p:spPr/>
        <p:txBody>
          <a:bodyPr/>
          <a:lstStyle/>
          <a:p>
            <a:fld id="{E59BBD67-3040-AC4E-A942-2B9EFF8EA22C}" type="slidenum">
              <a:rPr lang="en-US" smtClean="0"/>
              <a:t>‹#›</a:t>
            </a:fld>
            <a:endParaRPr lang="en-US"/>
          </a:p>
        </p:txBody>
      </p:sp>
    </p:spTree>
    <p:extLst>
      <p:ext uri="{BB962C8B-B14F-4D97-AF65-F5344CB8AC3E}">
        <p14:creationId xmlns:p14="http://schemas.microsoft.com/office/powerpoint/2010/main" val="1525515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EA709-A13D-F994-271B-1879D1ACD2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FC8C90-BFD4-F0D2-7CAC-9491B4D054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9CB0C6-36B6-FCC8-523C-FDAFC749D59C}"/>
              </a:ext>
            </a:extLst>
          </p:cNvPr>
          <p:cNvSpPr>
            <a:spLocks noGrp="1"/>
          </p:cNvSpPr>
          <p:nvPr>
            <p:ph type="dt" sz="half" idx="10"/>
          </p:nvPr>
        </p:nvSpPr>
        <p:spPr/>
        <p:txBody>
          <a:bodyPr/>
          <a:lstStyle/>
          <a:p>
            <a:fld id="{E42AC07F-80E4-2442-B071-ACCBA1475198}" type="datetimeFigureOut">
              <a:rPr lang="en-US" smtClean="0"/>
              <a:t>8/1/2025</a:t>
            </a:fld>
            <a:endParaRPr lang="en-US"/>
          </a:p>
        </p:txBody>
      </p:sp>
      <p:sp>
        <p:nvSpPr>
          <p:cNvPr id="5" name="Footer Placeholder 4">
            <a:extLst>
              <a:ext uri="{FF2B5EF4-FFF2-40B4-BE49-F238E27FC236}">
                <a16:creationId xmlns:a16="http://schemas.microsoft.com/office/drawing/2014/main" id="{4C0B4452-04E9-5F93-FAEB-1A8CEC37E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3157E-AF48-2378-DD35-950806BE8E7D}"/>
              </a:ext>
            </a:extLst>
          </p:cNvPr>
          <p:cNvSpPr>
            <a:spLocks noGrp="1"/>
          </p:cNvSpPr>
          <p:nvPr>
            <p:ph type="sldNum" sz="quarter" idx="12"/>
          </p:nvPr>
        </p:nvSpPr>
        <p:spPr/>
        <p:txBody>
          <a:bodyPr/>
          <a:lstStyle/>
          <a:p>
            <a:fld id="{E59BBD67-3040-AC4E-A942-2B9EFF8EA22C}" type="slidenum">
              <a:rPr lang="en-US" smtClean="0"/>
              <a:t>‹#›</a:t>
            </a:fld>
            <a:endParaRPr lang="en-US"/>
          </a:p>
        </p:txBody>
      </p:sp>
    </p:spTree>
    <p:extLst>
      <p:ext uri="{BB962C8B-B14F-4D97-AF65-F5344CB8AC3E}">
        <p14:creationId xmlns:p14="http://schemas.microsoft.com/office/powerpoint/2010/main" val="1810882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BAEC1-9578-51A7-8463-1C205857D5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78F1DD-2E6B-2049-B024-944FCFBEFB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5075BE-51E8-54C8-5937-502FEB999A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45E359-8AE4-80F9-28CC-041692308780}"/>
              </a:ext>
            </a:extLst>
          </p:cNvPr>
          <p:cNvSpPr>
            <a:spLocks noGrp="1"/>
          </p:cNvSpPr>
          <p:nvPr>
            <p:ph type="dt" sz="half" idx="10"/>
          </p:nvPr>
        </p:nvSpPr>
        <p:spPr/>
        <p:txBody>
          <a:bodyPr/>
          <a:lstStyle/>
          <a:p>
            <a:fld id="{E42AC07F-80E4-2442-B071-ACCBA1475198}" type="datetimeFigureOut">
              <a:rPr lang="en-US" smtClean="0"/>
              <a:t>8/1/2025</a:t>
            </a:fld>
            <a:endParaRPr lang="en-US"/>
          </a:p>
        </p:txBody>
      </p:sp>
      <p:sp>
        <p:nvSpPr>
          <p:cNvPr id="6" name="Footer Placeholder 5">
            <a:extLst>
              <a:ext uri="{FF2B5EF4-FFF2-40B4-BE49-F238E27FC236}">
                <a16:creationId xmlns:a16="http://schemas.microsoft.com/office/drawing/2014/main" id="{6B7AA542-159D-6FE6-778B-02D8068EFB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15ACE6-4297-45DF-47C3-1978CE431A67}"/>
              </a:ext>
            </a:extLst>
          </p:cNvPr>
          <p:cNvSpPr>
            <a:spLocks noGrp="1"/>
          </p:cNvSpPr>
          <p:nvPr>
            <p:ph type="sldNum" sz="quarter" idx="12"/>
          </p:nvPr>
        </p:nvSpPr>
        <p:spPr/>
        <p:txBody>
          <a:bodyPr/>
          <a:lstStyle/>
          <a:p>
            <a:fld id="{E59BBD67-3040-AC4E-A942-2B9EFF8EA22C}" type="slidenum">
              <a:rPr lang="en-US" smtClean="0"/>
              <a:t>‹#›</a:t>
            </a:fld>
            <a:endParaRPr lang="en-US"/>
          </a:p>
        </p:txBody>
      </p:sp>
    </p:spTree>
    <p:extLst>
      <p:ext uri="{BB962C8B-B14F-4D97-AF65-F5344CB8AC3E}">
        <p14:creationId xmlns:p14="http://schemas.microsoft.com/office/powerpoint/2010/main" val="2983800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08F24-366C-A83F-673C-C2F25C099E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D9B0B1-76F4-FAE3-2824-D3AB97C578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A5AD0C-80E2-193C-8E17-A81CB3BB5B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C7EC3D-19F2-7C74-2CC1-41CFF87E7E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C91C11-1B3D-A219-D176-FD759293B0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752757-8588-95C6-D5E5-695055924252}"/>
              </a:ext>
            </a:extLst>
          </p:cNvPr>
          <p:cNvSpPr>
            <a:spLocks noGrp="1"/>
          </p:cNvSpPr>
          <p:nvPr>
            <p:ph type="dt" sz="half" idx="10"/>
          </p:nvPr>
        </p:nvSpPr>
        <p:spPr/>
        <p:txBody>
          <a:bodyPr/>
          <a:lstStyle/>
          <a:p>
            <a:fld id="{E42AC07F-80E4-2442-B071-ACCBA1475198}" type="datetimeFigureOut">
              <a:rPr lang="en-US" smtClean="0"/>
              <a:t>8/1/2025</a:t>
            </a:fld>
            <a:endParaRPr lang="en-US"/>
          </a:p>
        </p:txBody>
      </p:sp>
      <p:sp>
        <p:nvSpPr>
          <p:cNvPr id="8" name="Footer Placeholder 7">
            <a:extLst>
              <a:ext uri="{FF2B5EF4-FFF2-40B4-BE49-F238E27FC236}">
                <a16:creationId xmlns:a16="http://schemas.microsoft.com/office/drawing/2014/main" id="{FA878D57-F7C6-65ED-BA70-DEF03315F6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39F041-DBF3-1CA3-8624-CB25D0192BF9}"/>
              </a:ext>
            </a:extLst>
          </p:cNvPr>
          <p:cNvSpPr>
            <a:spLocks noGrp="1"/>
          </p:cNvSpPr>
          <p:nvPr>
            <p:ph type="sldNum" sz="quarter" idx="12"/>
          </p:nvPr>
        </p:nvSpPr>
        <p:spPr/>
        <p:txBody>
          <a:bodyPr/>
          <a:lstStyle/>
          <a:p>
            <a:fld id="{E59BBD67-3040-AC4E-A942-2B9EFF8EA22C}" type="slidenum">
              <a:rPr lang="en-US" smtClean="0"/>
              <a:t>‹#›</a:t>
            </a:fld>
            <a:endParaRPr lang="en-US"/>
          </a:p>
        </p:txBody>
      </p:sp>
    </p:spTree>
    <p:extLst>
      <p:ext uri="{BB962C8B-B14F-4D97-AF65-F5344CB8AC3E}">
        <p14:creationId xmlns:p14="http://schemas.microsoft.com/office/powerpoint/2010/main" val="1600724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84738-80B0-FE3C-1DFB-DC0520C82A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14DF60-E3DA-22AE-6204-6E2C0945303F}"/>
              </a:ext>
            </a:extLst>
          </p:cNvPr>
          <p:cNvSpPr>
            <a:spLocks noGrp="1"/>
          </p:cNvSpPr>
          <p:nvPr>
            <p:ph type="dt" sz="half" idx="10"/>
          </p:nvPr>
        </p:nvSpPr>
        <p:spPr/>
        <p:txBody>
          <a:bodyPr/>
          <a:lstStyle/>
          <a:p>
            <a:fld id="{E42AC07F-80E4-2442-B071-ACCBA1475198}" type="datetimeFigureOut">
              <a:rPr lang="en-US" smtClean="0"/>
              <a:t>8/1/2025</a:t>
            </a:fld>
            <a:endParaRPr lang="en-US"/>
          </a:p>
        </p:txBody>
      </p:sp>
      <p:sp>
        <p:nvSpPr>
          <p:cNvPr id="4" name="Footer Placeholder 3">
            <a:extLst>
              <a:ext uri="{FF2B5EF4-FFF2-40B4-BE49-F238E27FC236}">
                <a16:creationId xmlns:a16="http://schemas.microsoft.com/office/drawing/2014/main" id="{1A022D98-A262-21C1-FD31-C3B9342D7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68D2A6-3309-DA15-5BC4-073116F6CDF9}"/>
              </a:ext>
            </a:extLst>
          </p:cNvPr>
          <p:cNvSpPr>
            <a:spLocks noGrp="1"/>
          </p:cNvSpPr>
          <p:nvPr>
            <p:ph type="sldNum" sz="quarter" idx="12"/>
          </p:nvPr>
        </p:nvSpPr>
        <p:spPr/>
        <p:txBody>
          <a:bodyPr/>
          <a:lstStyle/>
          <a:p>
            <a:fld id="{E59BBD67-3040-AC4E-A942-2B9EFF8EA22C}" type="slidenum">
              <a:rPr lang="en-US" smtClean="0"/>
              <a:t>‹#›</a:t>
            </a:fld>
            <a:endParaRPr lang="en-US"/>
          </a:p>
        </p:txBody>
      </p:sp>
    </p:spTree>
    <p:extLst>
      <p:ext uri="{BB962C8B-B14F-4D97-AF65-F5344CB8AC3E}">
        <p14:creationId xmlns:p14="http://schemas.microsoft.com/office/powerpoint/2010/main" val="347028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C73FE5-D0F3-5514-D242-267FF008893D}"/>
              </a:ext>
            </a:extLst>
          </p:cNvPr>
          <p:cNvSpPr>
            <a:spLocks noGrp="1"/>
          </p:cNvSpPr>
          <p:nvPr>
            <p:ph type="dt" sz="half" idx="10"/>
          </p:nvPr>
        </p:nvSpPr>
        <p:spPr/>
        <p:txBody>
          <a:bodyPr/>
          <a:lstStyle/>
          <a:p>
            <a:fld id="{E42AC07F-80E4-2442-B071-ACCBA1475198}" type="datetimeFigureOut">
              <a:rPr lang="en-US" smtClean="0"/>
              <a:t>8/1/2025</a:t>
            </a:fld>
            <a:endParaRPr lang="en-US"/>
          </a:p>
        </p:txBody>
      </p:sp>
      <p:sp>
        <p:nvSpPr>
          <p:cNvPr id="3" name="Footer Placeholder 2">
            <a:extLst>
              <a:ext uri="{FF2B5EF4-FFF2-40B4-BE49-F238E27FC236}">
                <a16:creationId xmlns:a16="http://schemas.microsoft.com/office/drawing/2014/main" id="{223BF589-DE27-D625-305A-DDB3739941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49B00A-CCAD-B0B8-7B4D-A469E0689FEA}"/>
              </a:ext>
            </a:extLst>
          </p:cNvPr>
          <p:cNvSpPr>
            <a:spLocks noGrp="1"/>
          </p:cNvSpPr>
          <p:nvPr>
            <p:ph type="sldNum" sz="quarter" idx="12"/>
          </p:nvPr>
        </p:nvSpPr>
        <p:spPr/>
        <p:txBody>
          <a:bodyPr/>
          <a:lstStyle/>
          <a:p>
            <a:fld id="{E59BBD67-3040-AC4E-A942-2B9EFF8EA22C}" type="slidenum">
              <a:rPr lang="en-US" smtClean="0"/>
              <a:t>‹#›</a:t>
            </a:fld>
            <a:endParaRPr lang="en-US"/>
          </a:p>
        </p:txBody>
      </p:sp>
    </p:spTree>
    <p:extLst>
      <p:ext uri="{BB962C8B-B14F-4D97-AF65-F5344CB8AC3E}">
        <p14:creationId xmlns:p14="http://schemas.microsoft.com/office/powerpoint/2010/main" val="3901405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35939-D7BB-3F90-3888-6A813E3B62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5A94C7-C713-9F4A-8AFF-0AA5408520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888E3D-8337-E4DD-8EF3-1311522B7D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BD803-E218-2FAD-0A9A-3D91F474691E}"/>
              </a:ext>
            </a:extLst>
          </p:cNvPr>
          <p:cNvSpPr>
            <a:spLocks noGrp="1"/>
          </p:cNvSpPr>
          <p:nvPr>
            <p:ph type="dt" sz="half" idx="10"/>
          </p:nvPr>
        </p:nvSpPr>
        <p:spPr/>
        <p:txBody>
          <a:bodyPr/>
          <a:lstStyle/>
          <a:p>
            <a:fld id="{E42AC07F-80E4-2442-B071-ACCBA1475198}" type="datetimeFigureOut">
              <a:rPr lang="en-US" smtClean="0"/>
              <a:t>8/1/2025</a:t>
            </a:fld>
            <a:endParaRPr lang="en-US"/>
          </a:p>
        </p:txBody>
      </p:sp>
      <p:sp>
        <p:nvSpPr>
          <p:cNvPr id="6" name="Footer Placeholder 5">
            <a:extLst>
              <a:ext uri="{FF2B5EF4-FFF2-40B4-BE49-F238E27FC236}">
                <a16:creationId xmlns:a16="http://schemas.microsoft.com/office/drawing/2014/main" id="{ECB7E1D3-1CEF-5607-C7FB-C6DB3A22B8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FA62ED-B866-010F-D702-503C35631F68}"/>
              </a:ext>
            </a:extLst>
          </p:cNvPr>
          <p:cNvSpPr>
            <a:spLocks noGrp="1"/>
          </p:cNvSpPr>
          <p:nvPr>
            <p:ph type="sldNum" sz="quarter" idx="12"/>
          </p:nvPr>
        </p:nvSpPr>
        <p:spPr/>
        <p:txBody>
          <a:bodyPr/>
          <a:lstStyle/>
          <a:p>
            <a:fld id="{E59BBD67-3040-AC4E-A942-2B9EFF8EA22C}" type="slidenum">
              <a:rPr lang="en-US" smtClean="0"/>
              <a:t>‹#›</a:t>
            </a:fld>
            <a:endParaRPr lang="en-US"/>
          </a:p>
        </p:txBody>
      </p:sp>
    </p:spTree>
    <p:extLst>
      <p:ext uri="{BB962C8B-B14F-4D97-AF65-F5344CB8AC3E}">
        <p14:creationId xmlns:p14="http://schemas.microsoft.com/office/powerpoint/2010/main" val="3825227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62533-63AC-DA51-C663-B90A267B1F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A058E3-1516-CB98-6D11-8D7E6EAE0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01B281-675D-A6E9-AFCF-CA962BEE04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5F74A1-FC39-441A-DAC4-3D9DFB278F5A}"/>
              </a:ext>
            </a:extLst>
          </p:cNvPr>
          <p:cNvSpPr>
            <a:spLocks noGrp="1"/>
          </p:cNvSpPr>
          <p:nvPr>
            <p:ph type="dt" sz="half" idx="10"/>
          </p:nvPr>
        </p:nvSpPr>
        <p:spPr/>
        <p:txBody>
          <a:bodyPr/>
          <a:lstStyle/>
          <a:p>
            <a:fld id="{E42AC07F-80E4-2442-B071-ACCBA1475198}" type="datetimeFigureOut">
              <a:rPr lang="en-US" smtClean="0"/>
              <a:t>8/1/2025</a:t>
            </a:fld>
            <a:endParaRPr lang="en-US"/>
          </a:p>
        </p:txBody>
      </p:sp>
      <p:sp>
        <p:nvSpPr>
          <p:cNvPr id="6" name="Footer Placeholder 5">
            <a:extLst>
              <a:ext uri="{FF2B5EF4-FFF2-40B4-BE49-F238E27FC236}">
                <a16:creationId xmlns:a16="http://schemas.microsoft.com/office/drawing/2014/main" id="{C799341D-7094-64D3-D43B-1EAE876ECF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B0394-19AE-2216-0F8A-30850114D0CB}"/>
              </a:ext>
            </a:extLst>
          </p:cNvPr>
          <p:cNvSpPr>
            <a:spLocks noGrp="1"/>
          </p:cNvSpPr>
          <p:nvPr>
            <p:ph type="sldNum" sz="quarter" idx="12"/>
          </p:nvPr>
        </p:nvSpPr>
        <p:spPr/>
        <p:txBody>
          <a:bodyPr/>
          <a:lstStyle/>
          <a:p>
            <a:fld id="{E59BBD67-3040-AC4E-A942-2B9EFF8EA22C}" type="slidenum">
              <a:rPr lang="en-US" smtClean="0"/>
              <a:t>‹#›</a:t>
            </a:fld>
            <a:endParaRPr lang="en-US"/>
          </a:p>
        </p:txBody>
      </p:sp>
    </p:spTree>
    <p:extLst>
      <p:ext uri="{BB962C8B-B14F-4D97-AF65-F5344CB8AC3E}">
        <p14:creationId xmlns:p14="http://schemas.microsoft.com/office/powerpoint/2010/main" val="2302776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B8B1A4-2A08-AAE1-3C0D-844EBB34F5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6F1EF6-11D1-0B92-8DBB-A7B415755C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5F54E8-5EFD-363A-2156-BCEA92A1A9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2AC07F-80E4-2442-B071-ACCBA1475198}" type="datetimeFigureOut">
              <a:rPr lang="en-US" smtClean="0"/>
              <a:t>8/1/2025</a:t>
            </a:fld>
            <a:endParaRPr lang="en-US"/>
          </a:p>
        </p:txBody>
      </p:sp>
      <p:sp>
        <p:nvSpPr>
          <p:cNvPr id="5" name="Footer Placeholder 4">
            <a:extLst>
              <a:ext uri="{FF2B5EF4-FFF2-40B4-BE49-F238E27FC236}">
                <a16:creationId xmlns:a16="http://schemas.microsoft.com/office/drawing/2014/main" id="{3D7C86CA-32A5-0E33-13BD-A61D19725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55AC84-6386-8430-F59F-2B66CB9029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9BBD67-3040-AC4E-A942-2B9EFF8EA22C}" type="slidenum">
              <a:rPr lang="en-US" smtClean="0"/>
              <a:t>‹#›</a:t>
            </a:fld>
            <a:endParaRPr lang="en-US"/>
          </a:p>
        </p:txBody>
      </p:sp>
    </p:spTree>
    <p:extLst>
      <p:ext uri="{BB962C8B-B14F-4D97-AF65-F5344CB8AC3E}">
        <p14:creationId xmlns:p14="http://schemas.microsoft.com/office/powerpoint/2010/main" val="3277323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eemap chart&#10;&#10;Description automatically generated">
            <a:extLst>
              <a:ext uri="{FF2B5EF4-FFF2-40B4-BE49-F238E27FC236}">
                <a16:creationId xmlns:a16="http://schemas.microsoft.com/office/drawing/2014/main" id="{5338CFF3-8F23-18E8-FC77-6F17E6ED1A2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AAE042A-2DDA-536B-A316-82B158AD58D4}"/>
              </a:ext>
            </a:extLst>
          </p:cNvPr>
          <p:cNvSpPr>
            <a:spLocks noGrp="1"/>
          </p:cNvSpPr>
          <p:nvPr>
            <p:ph type="ctrTitle"/>
          </p:nvPr>
        </p:nvSpPr>
        <p:spPr>
          <a:xfrm>
            <a:off x="2070539" y="2579004"/>
            <a:ext cx="8508123" cy="1714500"/>
          </a:xfrm>
        </p:spPr>
        <p:txBody>
          <a:bodyPr anchor="ctr">
            <a:noAutofit/>
          </a:bodyPr>
          <a:lstStyle/>
          <a:p>
            <a:pPr algn="l"/>
            <a:r>
              <a:rPr lang="en-US" sz="4800" b="1">
                <a:solidFill>
                  <a:schemeClr val="bg1"/>
                </a:solidFill>
                <a:latin typeface="Mongoose Regular"/>
              </a:rPr>
              <a:t>Modeling Olfactory For Virtual Reality System</a:t>
            </a:r>
          </a:p>
        </p:txBody>
      </p:sp>
      <p:sp>
        <p:nvSpPr>
          <p:cNvPr id="9" name="Title 1">
            <a:extLst>
              <a:ext uri="{FF2B5EF4-FFF2-40B4-BE49-F238E27FC236}">
                <a16:creationId xmlns:a16="http://schemas.microsoft.com/office/drawing/2014/main" id="{C598BE1F-0CCF-F100-F9AA-5C21D5C273EB}"/>
              </a:ext>
            </a:extLst>
          </p:cNvPr>
          <p:cNvSpPr txBox="1">
            <a:spLocks/>
          </p:cNvSpPr>
          <p:nvPr/>
        </p:nvSpPr>
        <p:spPr>
          <a:xfrm>
            <a:off x="1434662" y="4183117"/>
            <a:ext cx="9144000" cy="192076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0000" b="1">
              <a:solidFill>
                <a:schemeClr val="bg1"/>
              </a:solidFill>
              <a:latin typeface="Mongoose Regular" panose="02000000000000000000" pitchFamily="2" charset="77"/>
            </a:endParaRPr>
          </a:p>
        </p:txBody>
      </p:sp>
      <p:pic>
        <p:nvPicPr>
          <p:cNvPr id="12" name="Picture 11" descr="A picture containing text, clipart&#10;&#10;Description automatically generated">
            <a:extLst>
              <a:ext uri="{FF2B5EF4-FFF2-40B4-BE49-F238E27FC236}">
                <a16:creationId xmlns:a16="http://schemas.microsoft.com/office/drawing/2014/main" id="{411F1E4F-2848-B7B2-1387-01F93183A108}"/>
              </a:ext>
            </a:extLst>
          </p:cNvPr>
          <p:cNvPicPr>
            <a:picLocks noChangeAspect="1"/>
          </p:cNvPicPr>
          <p:nvPr/>
        </p:nvPicPr>
        <p:blipFill>
          <a:blip r:embed="rId4"/>
          <a:stretch>
            <a:fillRect/>
          </a:stretch>
        </p:blipFill>
        <p:spPr>
          <a:xfrm>
            <a:off x="4236393" y="960383"/>
            <a:ext cx="3245606" cy="879620"/>
          </a:xfrm>
          <a:prstGeom prst="rect">
            <a:avLst/>
          </a:prstGeom>
        </p:spPr>
      </p:pic>
      <p:sp>
        <p:nvSpPr>
          <p:cNvPr id="3" name="Title 1">
            <a:extLst>
              <a:ext uri="{FF2B5EF4-FFF2-40B4-BE49-F238E27FC236}">
                <a16:creationId xmlns:a16="http://schemas.microsoft.com/office/drawing/2014/main" id="{0F9085EB-B09F-E06D-A876-908F6E9DF458}"/>
              </a:ext>
            </a:extLst>
          </p:cNvPr>
          <p:cNvSpPr txBox="1">
            <a:spLocks/>
          </p:cNvSpPr>
          <p:nvPr/>
        </p:nvSpPr>
        <p:spPr>
          <a:xfrm>
            <a:off x="2070539" y="4600601"/>
            <a:ext cx="6034093" cy="84938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a:solidFill>
                  <a:schemeClr val="bg1"/>
                </a:solidFill>
                <a:latin typeface="Mongoose Regular"/>
              </a:rPr>
              <a:t>Dawson McClary, Chris McReynolds, Candice Reyes</a:t>
            </a:r>
          </a:p>
          <a:p>
            <a:pPr algn="l"/>
            <a:r>
              <a:rPr lang="en-US" sz="2000">
                <a:solidFill>
                  <a:schemeClr val="bg1"/>
                </a:solidFill>
                <a:latin typeface="Mongoose Regular"/>
              </a:rPr>
              <a:t>Capstone Project for ELM-5523-999 </a:t>
            </a:r>
          </a:p>
          <a:p>
            <a:pPr algn="l"/>
            <a:r>
              <a:rPr lang="en-US" sz="2000">
                <a:solidFill>
                  <a:schemeClr val="bg1"/>
                </a:solidFill>
                <a:latin typeface="Mongoose Regular"/>
              </a:rPr>
              <a:t>July 27, 2025</a:t>
            </a:r>
          </a:p>
        </p:txBody>
      </p:sp>
    </p:spTree>
    <p:extLst>
      <p:ext uri="{BB962C8B-B14F-4D97-AF65-F5344CB8AC3E}">
        <p14:creationId xmlns:p14="http://schemas.microsoft.com/office/powerpoint/2010/main" val="3609311932"/>
      </p:ext>
    </p:extLst>
  </p:cSld>
  <p:clrMapOvr>
    <a:masterClrMapping/>
  </p:clrMapOvr>
  <mc:AlternateContent xmlns:mc="http://schemas.openxmlformats.org/markup-compatibility/2006" xmlns:p14="http://schemas.microsoft.com/office/powerpoint/2010/main">
    <mc:Choice Requires="p14">
      <p:transition spd="slow" p14:dur="2000" advTm="13306"/>
    </mc:Choice>
    <mc:Fallback xmlns="">
      <p:transition spd="slow" advTm="1330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8AFDC-B533-DA4C-1201-98CB6C79FAA7}"/>
            </a:ext>
          </a:extLst>
        </p:cNvPr>
        <p:cNvGrpSpPr/>
        <p:nvPr/>
      </p:nvGrpSpPr>
      <p:grpSpPr>
        <a:xfrm>
          <a:off x="0" y="0"/>
          <a:ext cx="0" cy="0"/>
          <a:chOff x="0" y="0"/>
          <a:chExt cx="0" cy="0"/>
        </a:xfrm>
      </p:grpSpPr>
      <p:pic>
        <p:nvPicPr>
          <p:cNvPr id="11" name="Picture 10" descr="Graphical user interface, application&#10;&#10;Description automatically generated">
            <a:extLst>
              <a:ext uri="{FF2B5EF4-FFF2-40B4-BE49-F238E27FC236}">
                <a16:creationId xmlns:a16="http://schemas.microsoft.com/office/drawing/2014/main" id="{83D3AE4E-0BB5-2647-99C7-49FDAC841528}"/>
              </a:ext>
            </a:extLst>
          </p:cNvPr>
          <p:cNvPicPr>
            <a:picLocks noChangeAspect="1"/>
          </p:cNvPicPr>
          <p:nvPr/>
        </p:nvPicPr>
        <p:blipFill>
          <a:blip r:embed="rId3"/>
          <a:stretch>
            <a:fillRect/>
          </a:stretch>
        </p:blipFill>
        <p:spPr>
          <a:xfrm>
            <a:off x="-60158" y="0"/>
            <a:ext cx="12192000" cy="6858000"/>
          </a:xfrm>
          <a:prstGeom prst="rect">
            <a:avLst/>
          </a:prstGeom>
        </p:spPr>
      </p:pic>
      <p:grpSp>
        <p:nvGrpSpPr>
          <p:cNvPr id="5" name="Group 4">
            <a:extLst>
              <a:ext uri="{FF2B5EF4-FFF2-40B4-BE49-F238E27FC236}">
                <a16:creationId xmlns:a16="http://schemas.microsoft.com/office/drawing/2014/main" id="{F52C02B5-289E-B1DA-719D-C1A2533F23CC}"/>
              </a:ext>
            </a:extLst>
          </p:cNvPr>
          <p:cNvGrpSpPr/>
          <p:nvPr/>
        </p:nvGrpSpPr>
        <p:grpSpPr>
          <a:xfrm>
            <a:off x="1838744" y="801413"/>
            <a:ext cx="8755120" cy="671214"/>
            <a:chOff x="1838744" y="801413"/>
            <a:chExt cx="8509879" cy="671214"/>
          </a:xfrm>
        </p:grpSpPr>
        <p:sp>
          <p:nvSpPr>
            <p:cNvPr id="4" name="TextBox 3">
              <a:extLst>
                <a:ext uri="{FF2B5EF4-FFF2-40B4-BE49-F238E27FC236}">
                  <a16:creationId xmlns:a16="http://schemas.microsoft.com/office/drawing/2014/main" id="{1F180B87-907B-4F15-DACB-BD4AD8970918}"/>
                </a:ext>
              </a:extLst>
            </p:cNvPr>
            <p:cNvSpPr txBox="1"/>
            <p:nvPr/>
          </p:nvSpPr>
          <p:spPr>
            <a:xfrm>
              <a:off x="1838744" y="801413"/>
              <a:ext cx="8509879" cy="584775"/>
            </a:xfrm>
            <a:prstGeom prst="rect">
              <a:avLst/>
            </a:prstGeom>
            <a:noFill/>
          </p:spPr>
          <p:txBody>
            <a:bodyPr wrap="square" lIns="91440" tIns="45720" rIns="91440" bIns="45720" rtlCol="0" anchor="t">
              <a:spAutoFit/>
            </a:bodyPr>
            <a:lstStyle/>
            <a:p>
              <a:r>
                <a:rPr lang="en-US" sz="3200" b="1">
                  <a:solidFill>
                    <a:srgbClr val="841617"/>
                  </a:solidFill>
                  <a:latin typeface="Mongoose Regular"/>
                </a:rPr>
                <a:t>Analysis– Project Mangement Outcomes</a:t>
              </a:r>
              <a:endParaRPr lang="en-US"/>
            </a:p>
          </p:txBody>
        </p:sp>
        <p:sp>
          <p:nvSpPr>
            <p:cNvPr id="6" name="Parallelogram 5">
              <a:extLst>
                <a:ext uri="{FF2B5EF4-FFF2-40B4-BE49-F238E27FC236}">
                  <a16:creationId xmlns:a16="http://schemas.microsoft.com/office/drawing/2014/main" id="{6739AADF-9E26-D3A1-E5D8-87D43A179020}"/>
                </a:ext>
              </a:extLst>
            </p:cNvPr>
            <p:cNvSpPr/>
            <p:nvPr/>
          </p:nvSpPr>
          <p:spPr>
            <a:xfrm>
              <a:off x="1960186" y="1426908"/>
              <a:ext cx="3816726" cy="45719"/>
            </a:xfrm>
            <a:custGeom>
              <a:avLst/>
              <a:gdLst>
                <a:gd name="connsiteX0" fmla="*/ 0 w 2425700"/>
                <a:gd name="connsiteY0" fmla="*/ 323850 h 323850"/>
                <a:gd name="connsiteX1" fmla="*/ 80963 w 2425700"/>
                <a:gd name="connsiteY1" fmla="*/ 0 h 323850"/>
                <a:gd name="connsiteX2" fmla="*/ 2425700 w 2425700"/>
                <a:gd name="connsiteY2" fmla="*/ 0 h 323850"/>
                <a:gd name="connsiteX3" fmla="*/ 2344738 w 2425700"/>
                <a:gd name="connsiteY3" fmla="*/ 323850 h 323850"/>
                <a:gd name="connsiteX4" fmla="*/ 0 w 2425700"/>
                <a:gd name="connsiteY4" fmla="*/ 323850 h 323850"/>
                <a:gd name="connsiteX0" fmla="*/ 0 w 2425700"/>
                <a:gd name="connsiteY0" fmla="*/ 323850 h 323850"/>
                <a:gd name="connsiteX1" fmla="*/ 1588 w 2425700"/>
                <a:gd name="connsiteY1" fmla="*/ 3175 h 323850"/>
                <a:gd name="connsiteX2" fmla="*/ 2425700 w 2425700"/>
                <a:gd name="connsiteY2" fmla="*/ 0 h 323850"/>
                <a:gd name="connsiteX3" fmla="*/ 2344738 w 2425700"/>
                <a:gd name="connsiteY3" fmla="*/ 323850 h 323850"/>
                <a:gd name="connsiteX4" fmla="*/ 0 w 2425700"/>
                <a:gd name="connsiteY4" fmla="*/ 3238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700" h="323850">
                  <a:moveTo>
                    <a:pt x="0" y="323850"/>
                  </a:moveTo>
                  <a:cubicBezTo>
                    <a:pt x="529" y="216958"/>
                    <a:pt x="1059" y="110067"/>
                    <a:pt x="1588" y="3175"/>
                  </a:cubicBezTo>
                  <a:lnTo>
                    <a:pt x="2425700" y="0"/>
                  </a:lnTo>
                  <a:lnTo>
                    <a:pt x="2344738" y="323850"/>
                  </a:lnTo>
                  <a:lnTo>
                    <a:pt x="0" y="323850"/>
                  </a:lnTo>
                  <a:close/>
                </a:path>
              </a:pathLst>
            </a:custGeom>
            <a:solidFill>
              <a:srgbClr val="841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DCEB"/>
                </a:solidFill>
              </a:endParaRPr>
            </a:p>
          </p:txBody>
        </p:sp>
      </p:grpSp>
      <p:sp>
        <p:nvSpPr>
          <p:cNvPr id="2" name="TextBox 1">
            <a:extLst>
              <a:ext uri="{FF2B5EF4-FFF2-40B4-BE49-F238E27FC236}">
                <a16:creationId xmlns:a16="http://schemas.microsoft.com/office/drawing/2014/main" id="{725DEAA0-A377-4121-6D03-E24123E4D3F8}"/>
              </a:ext>
            </a:extLst>
          </p:cNvPr>
          <p:cNvSpPr txBox="1"/>
          <p:nvPr/>
        </p:nvSpPr>
        <p:spPr>
          <a:xfrm>
            <a:off x="983738" y="1717402"/>
            <a:ext cx="5363806" cy="4093428"/>
          </a:xfrm>
          <a:prstGeom prst="rect">
            <a:avLst/>
          </a:prstGeom>
          <a:noFill/>
        </p:spPr>
        <p:txBody>
          <a:bodyPr wrap="square" lIns="91440" tIns="45720" rIns="91440" bIns="45720" rtlCol="0" anchor="t">
            <a:spAutoFit/>
          </a:bodyPr>
          <a:lstStyle/>
          <a:p>
            <a:r>
              <a:rPr lang="en-US" sz="2000">
                <a:ea typeface="Calibri"/>
                <a:cs typeface="Calibri"/>
              </a:rPr>
              <a:t>Project Planning, Risk, and Stakeholder Strategy</a:t>
            </a:r>
          </a:p>
          <a:p>
            <a:pPr marL="342900" indent="-342900">
              <a:buFont typeface="Arial,Sans-Serif"/>
              <a:buChar char="•"/>
            </a:pPr>
            <a:r>
              <a:rPr lang="en-US" sz="2000">
                <a:ea typeface="Calibri"/>
                <a:cs typeface="Calibri"/>
              </a:rPr>
              <a:t>Developed a 3-tier WBS with 7 initial domains and 34 sub-tasks</a:t>
            </a:r>
          </a:p>
          <a:p>
            <a:pPr marL="800100" lvl="1" indent="-342900">
              <a:buFont typeface="Courier New"/>
              <a:buChar char="o"/>
            </a:pPr>
            <a:r>
              <a:rPr lang="en-US" sz="2000">
                <a:ea typeface="Calibri"/>
                <a:cs typeface="Calibri"/>
              </a:rPr>
              <a:t>Documented structure ensure all tasks are complete with deliverables</a:t>
            </a:r>
          </a:p>
          <a:p>
            <a:pPr marL="342900" indent="-342900">
              <a:buFont typeface="Arial,Sans-Serif"/>
              <a:buChar char="•"/>
            </a:pPr>
            <a:r>
              <a:rPr lang="en-US" sz="2000">
                <a:ea typeface="Calibri"/>
                <a:cs typeface="Calibri"/>
              </a:rPr>
              <a:t>Risk matrix evaluated 30 potential threats</a:t>
            </a:r>
          </a:p>
          <a:p>
            <a:pPr marL="800100" lvl="1" indent="-342900">
              <a:buFont typeface="Courier New"/>
              <a:buChar char="o"/>
            </a:pPr>
            <a:r>
              <a:rPr lang="en-US" sz="2000">
                <a:ea typeface="Calibri"/>
                <a:cs typeface="Calibri"/>
              </a:rPr>
              <a:t>Top risks were controlled through hardware and model safeguards</a:t>
            </a:r>
          </a:p>
          <a:p>
            <a:pPr marL="800100" lvl="1" indent="-342900">
              <a:buFont typeface="Courier New"/>
              <a:buChar char="o"/>
            </a:pPr>
            <a:r>
              <a:rPr lang="en-US" sz="2000">
                <a:ea typeface="Calibri"/>
                <a:cs typeface="Calibri"/>
              </a:rPr>
              <a:t>Simulated project severity of risks confirmed low probability of high-severity outcomes</a:t>
            </a:r>
          </a:p>
          <a:p>
            <a:pPr marL="342900" indent="-342900">
              <a:buFont typeface="Arial,Sans-Serif"/>
              <a:buChar char="•"/>
            </a:pPr>
            <a:r>
              <a:rPr lang="en-US" sz="2000">
                <a:ea typeface="Calibri"/>
                <a:cs typeface="Calibri"/>
              </a:rPr>
              <a:t>Stakeholder matrix aligned clinical, technical, and user needs across system development</a:t>
            </a:r>
          </a:p>
        </p:txBody>
      </p:sp>
      <p:pic>
        <p:nvPicPr>
          <p:cNvPr id="7" name="Picture 6" descr="Picture 1650379992, Picture">
            <a:extLst>
              <a:ext uri="{FF2B5EF4-FFF2-40B4-BE49-F238E27FC236}">
                <a16:creationId xmlns:a16="http://schemas.microsoft.com/office/drawing/2014/main" id="{DFBD802A-84D0-77EA-4DA1-762A270419C4}"/>
              </a:ext>
            </a:extLst>
          </p:cNvPr>
          <p:cNvPicPr>
            <a:picLocks noChangeAspect="1"/>
          </p:cNvPicPr>
          <p:nvPr/>
        </p:nvPicPr>
        <p:blipFill>
          <a:blip r:embed="rId4"/>
          <a:stretch>
            <a:fillRect/>
          </a:stretch>
        </p:blipFill>
        <p:spPr>
          <a:xfrm>
            <a:off x="6343551" y="1716911"/>
            <a:ext cx="4935351" cy="35302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2301235"/>
      </p:ext>
    </p:extLst>
  </p:cSld>
  <p:clrMapOvr>
    <a:masterClrMapping/>
  </p:clrMapOvr>
  <mc:AlternateContent xmlns:mc="http://schemas.openxmlformats.org/markup-compatibility/2006" xmlns:p14="http://schemas.microsoft.com/office/powerpoint/2010/main">
    <mc:Choice Requires="p14">
      <p:transition spd="slow" p14:dur="2000" advTm="75314"/>
    </mc:Choice>
    <mc:Fallback xmlns="">
      <p:transition spd="slow" advTm="7531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15035-3D10-F179-BF21-C2FE0FD3BDD1}"/>
            </a:ext>
          </a:extLst>
        </p:cNvPr>
        <p:cNvGrpSpPr/>
        <p:nvPr/>
      </p:nvGrpSpPr>
      <p:grpSpPr>
        <a:xfrm>
          <a:off x="0" y="0"/>
          <a:ext cx="0" cy="0"/>
          <a:chOff x="0" y="0"/>
          <a:chExt cx="0" cy="0"/>
        </a:xfrm>
      </p:grpSpPr>
      <p:pic>
        <p:nvPicPr>
          <p:cNvPr id="11" name="Picture 10" descr="Graphical user interface, application&#10;&#10;Description automatically generated">
            <a:extLst>
              <a:ext uri="{FF2B5EF4-FFF2-40B4-BE49-F238E27FC236}">
                <a16:creationId xmlns:a16="http://schemas.microsoft.com/office/drawing/2014/main" id="{EAD6500C-E0DE-5438-154E-9A192E0B1A84}"/>
              </a:ext>
            </a:extLst>
          </p:cNvPr>
          <p:cNvPicPr>
            <a:picLocks noChangeAspect="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70A51C83-94B2-68C0-0889-97E89D3406C9}"/>
              </a:ext>
            </a:extLst>
          </p:cNvPr>
          <p:cNvSpPr txBox="1"/>
          <p:nvPr/>
        </p:nvSpPr>
        <p:spPr>
          <a:xfrm>
            <a:off x="1838744" y="801413"/>
            <a:ext cx="9529758" cy="584775"/>
          </a:xfrm>
          <a:prstGeom prst="rect">
            <a:avLst/>
          </a:prstGeom>
          <a:noFill/>
        </p:spPr>
        <p:txBody>
          <a:bodyPr wrap="square" lIns="91440" tIns="45720" rIns="91440" bIns="45720" rtlCol="0" anchor="t">
            <a:spAutoFit/>
          </a:bodyPr>
          <a:lstStyle/>
          <a:p>
            <a:r>
              <a:rPr lang="en-US" sz="3200" b="1">
                <a:solidFill>
                  <a:srgbClr val="841617"/>
                </a:solidFill>
                <a:latin typeface="Mongoose Regular"/>
              </a:rPr>
              <a:t>Systems Approach and Multidisciplinary Impact</a:t>
            </a:r>
            <a:endParaRPr lang="en-US" sz="1400"/>
          </a:p>
        </p:txBody>
      </p:sp>
      <p:sp>
        <p:nvSpPr>
          <p:cNvPr id="6" name="Parallelogram 5">
            <a:extLst>
              <a:ext uri="{FF2B5EF4-FFF2-40B4-BE49-F238E27FC236}">
                <a16:creationId xmlns:a16="http://schemas.microsoft.com/office/drawing/2014/main" id="{D364A0B6-CB91-FB2F-B80A-B19F7713641C}"/>
              </a:ext>
            </a:extLst>
          </p:cNvPr>
          <p:cNvSpPr/>
          <p:nvPr/>
        </p:nvSpPr>
        <p:spPr>
          <a:xfrm>
            <a:off x="1960186" y="1426908"/>
            <a:ext cx="3816726" cy="45719"/>
          </a:xfrm>
          <a:custGeom>
            <a:avLst/>
            <a:gdLst>
              <a:gd name="connsiteX0" fmla="*/ 0 w 2425700"/>
              <a:gd name="connsiteY0" fmla="*/ 323850 h 323850"/>
              <a:gd name="connsiteX1" fmla="*/ 80963 w 2425700"/>
              <a:gd name="connsiteY1" fmla="*/ 0 h 323850"/>
              <a:gd name="connsiteX2" fmla="*/ 2425700 w 2425700"/>
              <a:gd name="connsiteY2" fmla="*/ 0 h 323850"/>
              <a:gd name="connsiteX3" fmla="*/ 2344738 w 2425700"/>
              <a:gd name="connsiteY3" fmla="*/ 323850 h 323850"/>
              <a:gd name="connsiteX4" fmla="*/ 0 w 2425700"/>
              <a:gd name="connsiteY4" fmla="*/ 323850 h 323850"/>
              <a:gd name="connsiteX0" fmla="*/ 0 w 2425700"/>
              <a:gd name="connsiteY0" fmla="*/ 323850 h 323850"/>
              <a:gd name="connsiteX1" fmla="*/ 1588 w 2425700"/>
              <a:gd name="connsiteY1" fmla="*/ 3175 h 323850"/>
              <a:gd name="connsiteX2" fmla="*/ 2425700 w 2425700"/>
              <a:gd name="connsiteY2" fmla="*/ 0 h 323850"/>
              <a:gd name="connsiteX3" fmla="*/ 2344738 w 2425700"/>
              <a:gd name="connsiteY3" fmla="*/ 323850 h 323850"/>
              <a:gd name="connsiteX4" fmla="*/ 0 w 2425700"/>
              <a:gd name="connsiteY4" fmla="*/ 3238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700" h="323850">
                <a:moveTo>
                  <a:pt x="0" y="323850"/>
                </a:moveTo>
                <a:cubicBezTo>
                  <a:pt x="529" y="216958"/>
                  <a:pt x="1059" y="110067"/>
                  <a:pt x="1588" y="3175"/>
                </a:cubicBezTo>
                <a:lnTo>
                  <a:pt x="2425700" y="0"/>
                </a:lnTo>
                <a:lnTo>
                  <a:pt x="2344738" y="323850"/>
                </a:lnTo>
                <a:lnTo>
                  <a:pt x="0" y="323850"/>
                </a:lnTo>
                <a:close/>
              </a:path>
            </a:pathLst>
          </a:custGeom>
          <a:solidFill>
            <a:srgbClr val="841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DCEB"/>
              </a:solidFill>
            </a:endParaRPr>
          </a:p>
        </p:txBody>
      </p:sp>
      <p:sp>
        <p:nvSpPr>
          <p:cNvPr id="7" name="TextBox 6">
            <a:extLst>
              <a:ext uri="{FF2B5EF4-FFF2-40B4-BE49-F238E27FC236}">
                <a16:creationId xmlns:a16="http://schemas.microsoft.com/office/drawing/2014/main" id="{7583BCD7-7D8D-4D76-CCB0-F7417A07B2DF}"/>
              </a:ext>
            </a:extLst>
          </p:cNvPr>
          <p:cNvSpPr txBox="1"/>
          <p:nvPr/>
        </p:nvSpPr>
        <p:spPr>
          <a:xfrm>
            <a:off x="1092551" y="1712268"/>
            <a:ext cx="9654748" cy="2246769"/>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000">
                <a:solidFill>
                  <a:srgbClr val="000000"/>
                </a:solidFill>
                <a:latin typeface="Calibri"/>
                <a:ea typeface="Calibri"/>
                <a:cs typeface="Calibri"/>
              </a:rPr>
              <a:t>Systems engineering practices guide design: requirements tracking, risk assessment, stakeholder engagement.</a:t>
            </a:r>
            <a:endParaRPr lang="en-US" sz="2000">
              <a:solidFill>
                <a:srgbClr val="000000"/>
              </a:solidFill>
              <a:ea typeface="Calibri"/>
              <a:cs typeface="Calibri"/>
            </a:endParaRPr>
          </a:p>
          <a:p>
            <a:pPr marL="342900" indent="-342900">
              <a:buFont typeface="Arial" panose="020B0604020202020204" pitchFamily="34" charset="0"/>
              <a:buChar char="•"/>
            </a:pPr>
            <a:r>
              <a:rPr lang="en-US" sz="2000">
                <a:solidFill>
                  <a:srgbClr val="000000"/>
                </a:solidFill>
                <a:latin typeface="Calibri"/>
                <a:ea typeface="Calibri"/>
                <a:cs typeface="Calibri"/>
              </a:rPr>
              <a:t>Key stakeholders: PTSD patients, healthcare providers, tech developers, regulators.</a:t>
            </a:r>
            <a:endParaRPr lang="en-US" sz="2000">
              <a:ea typeface="Calibri"/>
              <a:cs typeface="Calibri"/>
            </a:endParaRPr>
          </a:p>
          <a:p>
            <a:pPr marL="342900" indent="-342900">
              <a:buFont typeface="Arial" panose="020B0604020202020204" pitchFamily="34" charset="0"/>
              <a:buChar char="•"/>
            </a:pPr>
            <a:r>
              <a:rPr lang="en-US" sz="2000">
                <a:solidFill>
                  <a:srgbClr val="000000"/>
                </a:solidFill>
                <a:latin typeface="Calibri"/>
                <a:ea typeface="Calibri"/>
                <a:cs typeface="Calibri"/>
              </a:rPr>
              <a:t>Multidisciplinary methods combine machine learning, chemical engineering, and systems design.</a:t>
            </a:r>
            <a:endParaRPr lang="en-US" sz="2000">
              <a:ea typeface="Calibri"/>
              <a:cs typeface="Calibri"/>
            </a:endParaRPr>
          </a:p>
          <a:p>
            <a:pPr marL="342900" indent="-342900">
              <a:buFont typeface="Arial" panose="020B0604020202020204" pitchFamily="34" charset="0"/>
              <a:buChar char="•"/>
            </a:pPr>
            <a:r>
              <a:rPr lang="en-US" sz="2000">
                <a:solidFill>
                  <a:srgbClr val="000000"/>
                </a:solidFill>
                <a:latin typeface="Calibri"/>
                <a:ea typeface="Calibri"/>
                <a:cs typeface="Calibri"/>
              </a:rPr>
              <a:t>Goal: improve PTSD treatment by delivering immersive, scent-enriched virtual environments.</a:t>
            </a:r>
            <a:endParaRPr lang="en-US" sz="2000">
              <a:ea typeface="Calibri"/>
              <a:cs typeface="Calibri"/>
            </a:endParaRPr>
          </a:p>
        </p:txBody>
      </p:sp>
      <p:pic>
        <p:nvPicPr>
          <p:cNvPr id="2" name="Picture 1" descr="A group of soldiers in uniform&#10;&#10;AI-generated content may be incorrect.">
            <a:extLst>
              <a:ext uri="{FF2B5EF4-FFF2-40B4-BE49-F238E27FC236}">
                <a16:creationId xmlns:a16="http://schemas.microsoft.com/office/drawing/2014/main" id="{CFA5B942-B9F5-23D4-752A-BDA467F0BB5F}"/>
              </a:ext>
            </a:extLst>
          </p:cNvPr>
          <p:cNvPicPr>
            <a:picLocks noChangeAspect="1"/>
          </p:cNvPicPr>
          <p:nvPr/>
        </p:nvPicPr>
        <p:blipFill>
          <a:blip r:embed="rId4"/>
          <a:stretch>
            <a:fillRect/>
          </a:stretch>
        </p:blipFill>
        <p:spPr>
          <a:xfrm>
            <a:off x="6099702" y="3816713"/>
            <a:ext cx="3024772" cy="2339497"/>
          </a:xfrm>
          <a:prstGeom prst="rect">
            <a:avLst/>
          </a:prstGeom>
          <a:ln>
            <a:noFill/>
          </a:ln>
          <a:effectLst>
            <a:outerShdw blurRad="292100" dist="139700" dir="2700000" algn="tl" rotWithShape="0">
              <a:srgbClr val="333333">
                <a:alpha val="65000"/>
              </a:srgbClr>
            </a:outerShdw>
          </a:effectLst>
        </p:spPr>
      </p:pic>
      <p:pic>
        <p:nvPicPr>
          <p:cNvPr id="1026" name="Picture 2" descr="Picture 395721229, Picture">
            <a:extLst>
              <a:ext uri="{FF2B5EF4-FFF2-40B4-BE49-F238E27FC236}">
                <a16:creationId xmlns:a16="http://schemas.microsoft.com/office/drawing/2014/main" id="{51950D38-A3A5-9C0D-0DFD-B4CD4B7DBA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3929" y="3809818"/>
            <a:ext cx="2246769" cy="22467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64171"/>
      </p:ext>
    </p:extLst>
  </p:cSld>
  <p:clrMapOvr>
    <a:masterClrMapping/>
  </p:clrMapOvr>
  <mc:AlternateContent xmlns:mc="http://schemas.openxmlformats.org/markup-compatibility/2006" xmlns:p14="http://schemas.microsoft.com/office/powerpoint/2010/main">
    <mc:Choice Requires="p14">
      <p:transition spd="slow" p14:dur="2000" advTm="49909"/>
    </mc:Choice>
    <mc:Fallback xmlns="">
      <p:transition spd="slow" advTm="4990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7602C-BACB-6D7A-2355-0B928C8375DB}"/>
            </a:ext>
          </a:extLst>
        </p:cNvPr>
        <p:cNvGrpSpPr/>
        <p:nvPr/>
      </p:nvGrpSpPr>
      <p:grpSpPr>
        <a:xfrm>
          <a:off x="0" y="0"/>
          <a:ext cx="0" cy="0"/>
          <a:chOff x="0" y="0"/>
          <a:chExt cx="0" cy="0"/>
        </a:xfrm>
      </p:grpSpPr>
      <p:pic>
        <p:nvPicPr>
          <p:cNvPr id="11" name="Picture 10" descr="Graphical user interface, application&#10;&#10;Description automatically generated">
            <a:extLst>
              <a:ext uri="{FF2B5EF4-FFF2-40B4-BE49-F238E27FC236}">
                <a16:creationId xmlns:a16="http://schemas.microsoft.com/office/drawing/2014/main" id="{0F90AFC2-076F-42D4-07DB-2635AB9BC27A}"/>
              </a:ext>
            </a:extLst>
          </p:cNvPr>
          <p:cNvPicPr>
            <a:picLocks noChangeAspect="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9F166FE-1646-F5C6-931F-9A44BEEC89FC}"/>
              </a:ext>
            </a:extLst>
          </p:cNvPr>
          <p:cNvSpPr txBox="1"/>
          <p:nvPr/>
        </p:nvSpPr>
        <p:spPr>
          <a:xfrm>
            <a:off x="1838744" y="801413"/>
            <a:ext cx="9529758" cy="584775"/>
          </a:xfrm>
          <a:prstGeom prst="rect">
            <a:avLst/>
          </a:prstGeom>
          <a:noFill/>
        </p:spPr>
        <p:txBody>
          <a:bodyPr wrap="square" lIns="91440" tIns="45720" rIns="91440" bIns="45720" rtlCol="0" anchor="t">
            <a:spAutoFit/>
          </a:bodyPr>
          <a:lstStyle/>
          <a:p>
            <a:r>
              <a:rPr lang="en-US" sz="3200" b="1">
                <a:solidFill>
                  <a:srgbClr val="841617"/>
                </a:solidFill>
                <a:latin typeface="Mongoose Regular"/>
              </a:rPr>
              <a:t>Systems Thinking View</a:t>
            </a:r>
            <a:endParaRPr lang="en-US" sz="1400"/>
          </a:p>
        </p:txBody>
      </p:sp>
      <p:sp>
        <p:nvSpPr>
          <p:cNvPr id="6" name="Parallelogram 5">
            <a:extLst>
              <a:ext uri="{FF2B5EF4-FFF2-40B4-BE49-F238E27FC236}">
                <a16:creationId xmlns:a16="http://schemas.microsoft.com/office/drawing/2014/main" id="{063ED567-AA8D-EA75-19E2-369A312049B0}"/>
              </a:ext>
            </a:extLst>
          </p:cNvPr>
          <p:cNvSpPr/>
          <p:nvPr/>
        </p:nvSpPr>
        <p:spPr>
          <a:xfrm>
            <a:off x="1960186" y="1426908"/>
            <a:ext cx="3816726" cy="45719"/>
          </a:xfrm>
          <a:custGeom>
            <a:avLst/>
            <a:gdLst>
              <a:gd name="connsiteX0" fmla="*/ 0 w 2425700"/>
              <a:gd name="connsiteY0" fmla="*/ 323850 h 323850"/>
              <a:gd name="connsiteX1" fmla="*/ 80963 w 2425700"/>
              <a:gd name="connsiteY1" fmla="*/ 0 h 323850"/>
              <a:gd name="connsiteX2" fmla="*/ 2425700 w 2425700"/>
              <a:gd name="connsiteY2" fmla="*/ 0 h 323850"/>
              <a:gd name="connsiteX3" fmla="*/ 2344738 w 2425700"/>
              <a:gd name="connsiteY3" fmla="*/ 323850 h 323850"/>
              <a:gd name="connsiteX4" fmla="*/ 0 w 2425700"/>
              <a:gd name="connsiteY4" fmla="*/ 323850 h 323850"/>
              <a:gd name="connsiteX0" fmla="*/ 0 w 2425700"/>
              <a:gd name="connsiteY0" fmla="*/ 323850 h 323850"/>
              <a:gd name="connsiteX1" fmla="*/ 1588 w 2425700"/>
              <a:gd name="connsiteY1" fmla="*/ 3175 h 323850"/>
              <a:gd name="connsiteX2" fmla="*/ 2425700 w 2425700"/>
              <a:gd name="connsiteY2" fmla="*/ 0 h 323850"/>
              <a:gd name="connsiteX3" fmla="*/ 2344738 w 2425700"/>
              <a:gd name="connsiteY3" fmla="*/ 323850 h 323850"/>
              <a:gd name="connsiteX4" fmla="*/ 0 w 2425700"/>
              <a:gd name="connsiteY4" fmla="*/ 3238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700" h="323850">
                <a:moveTo>
                  <a:pt x="0" y="323850"/>
                </a:moveTo>
                <a:cubicBezTo>
                  <a:pt x="529" y="216958"/>
                  <a:pt x="1059" y="110067"/>
                  <a:pt x="1588" y="3175"/>
                </a:cubicBezTo>
                <a:lnTo>
                  <a:pt x="2425700" y="0"/>
                </a:lnTo>
                <a:lnTo>
                  <a:pt x="2344738" y="323850"/>
                </a:lnTo>
                <a:lnTo>
                  <a:pt x="0" y="323850"/>
                </a:lnTo>
                <a:close/>
              </a:path>
            </a:pathLst>
          </a:custGeom>
          <a:solidFill>
            <a:srgbClr val="841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DCEB"/>
              </a:solidFill>
            </a:endParaRPr>
          </a:p>
        </p:txBody>
      </p:sp>
      <p:sp>
        <p:nvSpPr>
          <p:cNvPr id="8" name="TextBox 7">
            <a:extLst>
              <a:ext uri="{FF2B5EF4-FFF2-40B4-BE49-F238E27FC236}">
                <a16:creationId xmlns:a16="http://schemas.microsoft.com/office/drawing/2014/main" id="{FFF4C4E6-6551-8FC1-8A66-5922EAAACA72}"/>
              </a:ext>
            </a:extLst>
          </p:cNvPr>
          <p:cNvSpPr txBox="1"/>
          <p:nvPr/>
        </p:nvSpPr>
        <p:spPr>
          <a:xfrm>
            <a:off x="6209906" y="986373"/>
            <a:ext cx="4973982" cy="56015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841617"/>
                </a:solidFill>
                <a:latin typeface="Mongoose Regular"/>
              </a:rPr>
              <a:t>Casual Loop Diagram</a:t>
            </a:r>
          </a:p>
          <a:p>
            <a:pPr>
              <a:buFont typeface="Arial"/>
              <a:buChar char="•"/>
            </a:pPr>
            <a:r>
              <a:rPr lang="en-US" sz="1600">
                <a:ea typeface="+mn-lt"/>
                <a:cs typeface="+mn-lt"/>
              </a:rPr>
              <a:t> Represents how system components interact over time through feedback loops to influence outcomes like therapy effectiveness and clinical adoption.</a:t>
            </a:r>
          </a:p>
          <a:p>
            <a:pPr>
              <a:buFont typeface="Arial"/>
              <a:buChar char="•"/>
            </a:pPr>
            <a:r>
              <a:rPr lang="en-US" sz="1600">
                <a:solidFill>
                  <a:srgbClr val="000000"/>
                </a:solidFill>
                <a:ea typeface="+mn-lt"/>
                <a:cs typeface="+mn-lt"/>
              </a:rPr>
              <a:t> R1 Loop (blue arrows) illustrates how improving therapy leads to broader adoption, which then fuels more development and innovation.</a:t>
            </a:r>
          </a:p>
          <a:p>
            <a:pPr>
              <a:buFont typeface="Arial"/>
              <a:buChar char="•"/>
            </a:pPr>
            <a:r>
              <a:rPr lang="en-US" sz="1600">
                <a:solidFill>
                  <a:srgbClr val="000000"/>
                </a:solidFill>
                <a:ea typeface="+mn-lt"/>
                <a:cs typeface="+mn-lt"/>
              </a:rPr>
              <a:t> R2 Loop (red arrows) shows how feedback and trust contribute to system refinement:</a:t>
            </a:r>
          </a:p>
          <a:p>
            <a:pPr>
              <a:buFont typeface="Arial"/>
              <a:buChar char="•"/>
            </a:pPr>
            <a:r>
              <a:rPr lang="en-US" sz="1600">
                <a:ea typeface="+mn-lt"/>
                <a:cs typeface="+mn-lt"/>
              </a:rPr>
              <a:t> This diagram visually captures the dynamic complexity of integrating olfactory cues into VR therapy. It shows that:</a:t>
            </a:r>
            <a:endParaRPr lang="en-US" sz="1600">
              <a:ea typeface="Calibri"/>
              <a:cs typeface="Calibri"/>
            </a:endParaRPr>
          </a:p>
          <a:p>
            <a:pPr lvl="1">
              <a:buFont typeface="Courier New"/>
              <a:buChar char="o"/>
            </a:pPr>
            <a:r>
              <a:rPr lang="en-US" sz="1600">
                <a:ea typeface="+mn-lt"/>
                <a:cs typeface="+mn-lt"/>
              </a:rPr>
              <a:t> Technology (emitters, realism), user experience (engagement and feedback), and clinical outcomes (adoption, effectiveness) are all interconnected.</a:t>
            </a:r>
            <a:endParaRPr lang="en-US" sz="1600">
              <a:ea typeface="Calibri"/>
              <a:cs typeface="Calibri"/>
            </a:endParaRPr>
          </a:p>
          <a:p>
            <a:pPr lvl="1">
              <a:buFont typeface="Courier New"/>
              <a:buChar char="o"/>
            </a:pPr>
            <a:r>
              <a:rPr lang="en-US" sz="1600"/>
              <a:t> The system relies on continuous input from users and trust from developers and clinicians to evolve.</a:t>
            </a:r>
          </a:p>
          <a:p>
            <a:pPr lvl="1">
              <a:buFont typeface="Courier New"/>
              <a:buChar char="o"/>
            </a:pPr>
            <a:r>
              <a:rPr lang="en-US" sz="1600" b="1"/>
              <a:t> </a:t>
            </a:r>
            <a:r>
              <a:rPr lang="en-US" sz="1600"/>
              <a:t>Investment and usage form the bridge between technical development and clinical success.</a:t>
            </a:r>
            <a:endParaRPr lang="en-US" sz="1600">
              <a:ea typeface="Calibri"/>
              <a:cs typeface="Calibri"/>
            </a:endParaRPr>
          </a:p>
          <a:p>
            <a:endParaRPr lang="en-US" sz="1600">
              <a:solidFill>
                <a:srgbClr val="000000"/>
              </a:solidFill>
              <a:latin typeface="Calibri"/>
              <a:ea typeface="Calibri"/>
              <a:cs typeface="Calibri"/>
            </a:endParaRPr>
          </a:p>
          <a:p>
            <a:pPr>
              <a:buFont typeface="Arial"/>
              <a:buChar char="•"/>
            </a:pPr>
            <a:endParaRPr lang="en-US" sz="1600">
              <a:solidFill>
                <a:srgbClr val="000000"/>
              </a:solidFill>
              <a:latin typeface="Calibri"/>
              <a:ea typeface="Calibri"/>
              <a:cs typeface="Calibri"/>
            </a:endParaRPr>
          </a:p>
          <a:p>
            <a:endParaRPr lang="en-US" b="1">
              <a:solidFill>
                <a:srgbClr val="841617"/>
              </a:solidFill>
              <a:latin typeface="Mongoose Regular"/>
            </a:endParaRPr>
          </a:p>
        </p:txBody>
      </p:sp>
      <p:pic>
        <p:nvPicPr>
          <p:cNvPr id="7" name="Picture 6" descr="A diagram of a process&#10;&#10;AI-generated content may be incorrect.">
            <a:extLst>
              <a:ext uri="{FF2B5EF4-FFF2-40B4-BE49-F238E27FC236}">
                <a16:creationId xmlns:a16="http://schemas.microsoft.com/office/drawing/2014/main" id="{27305B10-D9FF-E28B-E8BB-B80A43B51E3A}"/>
              </a:ext>
            </a:extLst>
          </p:cNvPr>
          <p:cNvPicPr>
            <a:picLocks noChangeAspect="1"/>
          </p:cNvPicPr>
          <p:nvPr/>
        </p:nvPicPr>
        <p:blipFill>
          <a:blip r:embed="rId4"/>
          <a:stretch>
            <a:fillRect/>
          </a:stretch>
        </p:blipFill>
        <p:spPr>
          <a:xfrm>
            <a:off x="1258784" y="1478280"/>
            <a:ext cx="4723311" cy="4617720"/>
          </a:xfrm>
          <a:prstGeom prst="rect">
            <a:avLst/>
          </a:prstGeom>
        </p:spPr>
      </p:pic>
    </p:spTree>
    <p:extLst>
      <p:ext uri="{BB962C8B-B14F-4D97-AF65-F5344CB8AC3E}">
        <p14:creationId xmlns:p14="http://schemas.microsoft.com/office/powerpoint/2010/main" val="1072342289"/>
      </p:ext>
    </p:extLst>
  </p:cSld>
  <p:clrMapOvr>
    <a:masterClrMapping/>
  </p:clrMapOvr>
  <mc:AlternateContent xmlns:mc="http://schemas.openxmlformats.org/markup-compatibility/2006" xmlns:p14="http://schemas.microsoft.com/office/powerpoint/2010/main">
    <mc:Choice Requires="p14">
      <p:transition spd="slow" p14:dur="2000" advTm="129920"/>
    </mc:Choice>
    <mc:Fallback xmlns="">
      <p:transition spd="slow" advTm="12992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7516C-D606-8D68-E908-96CF57F4D21B}"/>
            </a:ext>
          </a:extLst>
        </p:cNvPr>
        <p:cNvGrpSpPr/>
        <p:nvPr/>
      </p:nvGrpSpPr>
      <p:grpSpPr>
        <a:xfrm>
          <a:off x="0" y="0"/>
          <a:ext cx="0" cy="0"/>
          <a:chOff x="0" y="0"/>
          <a:chExt cx="0" cy="0"/>
        </a:xfrm>
      </p:grpSpPr>
      <p:pic>
        <p:nvPicPr>
          <p:cNvPr id="11" name="Picture 10" descr="Graphical user interface, application&#10;&#10;Description automatically generated">
            <a:extLst>
              <a:ext uri="{FF2B5EF4-FFF2-40B4-BE49-F238E27FC236}">
                <a16:creationId xmlns:a16="http://schemas.microsoft.com/office/drawing/2014/main" id="{28D50BB3-4774-F361-C1A3-536F1C8E3D4B}"/>
              </a:ext>
            </a:extLst>
          </p:cNvPr>
          <p:cNvPicPr>
            <a:picLocks noChangeAspect="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89BCA96-3929-68D9-46A2-16A282A6CB24}"/>
              </a:ext>
            </a:extLst>
          </p:cNvPr>
          <p:cNvSpPr txBox="1"/>
          <p:nvPr/>
        </p:nvSpPr>
        <p:spPr>
          <a:xfrm>
            <a:off x="2140532" y="649722"/>
            <a:ext cx="7640770" cy="707886"/>
          </a:xfrm>
          <a:prstGeom prst="rect">
            <a:avLst/>
          </a:prstGeom>
          <a:noFill/>
        </p:spPr>
        <p:txBody>
          <a:bodyPr wrap="square" lIns="91440" tIns="45720" rIns="91440" bIns="45720" rtlCol="0" anchor="t">
            <a:spAutoFit/>
          </a:bodyPr>
          <a:lstStyle/>
          <a:p>
            <a:r>
              <a:rPr lang="en-US" sz="4000" b="1">
                <a:solidFill>
                  <a:srgbClr val="841617"/>
                </a:solidFill>
                <a:latin typeface="Mongoose Regular"/>
              </a:rPr>
              <a:t>Conclusion</a:t>
            </a:r>
          </a:p>
        </p:txBody>
      </p:sp>
      <p:sp>
        <p:nvSpPr>
          <p:cNvPr id="6" name="Parallelogram 5">
            <a:extLst>
              <a:ext uri="{FF2B5EF4-FFF2-40B4-BE49-F238E27FC236}">
                <a16:creationId xmlns:a16="http://schemas.microsoft.com/office/drawing/2014/main" id="{241BF719-4846-3274-F32A-356A4D489C2E}"/>
              </a:ext>
            </a:extLst>
          </p:cNvPr>
          <p:cNvSpPr/>
          <p:nvPr/>
        </p:nvSpPr>
        <p:spPr>
          <a:xfrm>
            <a:off x="2276488" y="1311889"/>
            <a:ext cx="3816726" cy="45719"/>
          </a:xfrm>
          <a:custGeom>
            <a:avLst/>
            <a:gdLst>
              <a:gd name="connsiteX0" fmla="*/ 0 w 2425700"/>
              <a:gd name="connsiteY0" fmla="*/ 323850 h 323850"/>
              <a:gd name="connsiteX1" fmla="*/ 80963 w 2425700"/>
              <a:gd name="connsiteY1" fmla="*/ 0 h 323850"/>
              <a:gd name="connsiteX2" fmla="*/ 2425700 w 2425700"/>
              <a:gd name="connsiteY2" fmla="*/ 0 h 323850"/>
              <a:gd name="connsiteX3" fmla="*/ 2344738 w 2425700"/>
              <a:gd name="connsiteY3" fmla="*/ 323850 h 323850"/>
              <a:gd name="connsiteX4" fmla="*/ 0 w 2425700"/>
              <a:gd name="connsiteY4" fmla="*/ 323850 h 323850"/>
              <a:gd name="connsiteX0" fmla="*/ 0 w 2425700"/>
              <a:gd name="connsiteY0" fmla="*/ 323850 h 323850"/>
              <a:gd name="connsiteX1" fmla="*/ 1588 w 2425700"/>
              <a:gd name="connsiteY1" fmla="*/ 3175 h 323850"/>
              <a:gd name="connsiteX2" fmla="*/ 2425700 w 2425700"/>
              <a:gd name="connsiteY2" fmla="*/ 0 h 323850"/>
              <a:gd name="connsiteX3" fmla="*/ 2344738 w 2425700"/>
              <a:gd name="connsiteY3" fmla="*/ 323850 h 323850"/>
              <a:gd name="connsiteX4" fmla="*/ 0 w 2425700"/>
              <a:gd name="connsiteY4" fmla="*/ 3238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700" h="323850">
                <a:moveTo>
                  <a:pt x="0" y="323850"/>
                </a:moveTo>
                <a:cubicBezTo>
                  <a:pt x="529" y="216958"/>
                  <a:pt x="1059" y="110067"/>
                  <a:pt x="1588" y="3175"/>
                </a:cubicBezTo>
                <a:lnTo>
                  <a:pt x="2425700" y="0"/>
                </a:lnTo>
                <a:lnTo>
                  <a:pt x="2344738" y="323850"/>
                </a:lnTo>
                <a:lnTo>
                  <a:pt x="0" y="323850"/>
                </a:lnTo>
                <a:close/>
              </a:path>
            </a:pathLst>
          </a:custGeom>
          <a:solidFill>
            <a:srgbClr val="841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DCEB"/>
              </a:solidFill>
            </a:endParaRPr>
          </a:p>
        </p:txBody>
      </p:sp>
      <p:pic>
        <p:nvPicPr>
          <p:cNvPr id="3" name="Picture 2" descr="A blue and white poster with text and images&#10;&#10;AI-generated content may be incorrect.">
            <a:extLst>
              <a:ext uri="{FF2B5EF4-FFF2-40B4-BE49-F238E27FC236}">
                <a16:creationId xmlns:a16="http://schemas.microsoft.com/office/drawing/2014/main" id="{407C3A2C-AC8F-4A39-3534-503EC5CB2F52}"/>
              </a:ext>
            </a:extLst>
          </p:cNvPr>
          <p:cNvPicPr>
            <a:picLocks noChangeAspect="1"/>
          </p:cNvPicPr>
          <p:nvPr/>
        </p:nvPicPr>
        <p:blipFill>
          <a:blip r:embed="rId4"/>
          <a:stretch>
            <a:fillRect/>
          </a:stretch>
        </p:blipFill>
        <p:spPr>
          <a:xfrm>
            <a:off x="846931" y="1938066"/>
            <a:ext cx="2859113" cy="294372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5809A393-5999-E0BA-0E54-1520131E0657}"/>
              </a:ext>
            </a:extLst>
          </p:cNvPr>
          <p:cNvPicPr>
            <a:picLocks noChangeAspect="1"/>
          </p:cNvPicPr>
          <p:nvPr/>
        </p:nvPicPr>
        <p:blipFill>
          <a:blip r:embed="rId5"/>
          <a:stretch>
            <a:fillRect/>
          </a:stretch>
        </p:blipFill>
        <p:spPr>
          <a:xfrm>
            <a:off x="3929969" y="1479432"/>
            <a:ext cx="6505802" cy="4529175"/>
          </a:xfrm>
          <a:prstGeom prst="rect">
            <a:avLst/>
          </a:prstGeom>
          <a:ln>
            <a:noFill/>
          </a:ln>
          <a:effectLst>
            <a:outerShdw blurRad="292100" dist="139700" dir="2700000" algn="tl" rotWithShape="0">
              <a:srgbClr val="333333">
                <a:alpha val="65000"/>
              </a:srgbClr>
            </a:outerShdw>
          </a:effectLst>
        </p:spPr>
      </p:pic>
      <p:sp>
        <p:nvSpPr>
          <p:cNvPr id="16" name="Arrow: Curved Left 15">
            <a:extLst>
              <a:ext uri="{FF2B5EF4-FFF2-40B4-BE49-F238E27FC236}">
                <a16:creationId xmlns:a16="http://schemas.microsoft.com/office/drawing/2014/main" id="{5529724D-3067-64F8-E496-B2C3F5B712B4}"/>
              </a:ext>
            </a:extLst>
          </p:cNvPr>
          <p:cNvSpPr/>
          <p:nvPr/>
        </p:nvSpPr>
        <p:spPr>
          <a:xfrm>
            <a:off x="8161543" y="2525486"/>
            <a:ext cx="1103086" cy="1465944"/>
          </a:xfrm>
          <a:prstGeom prst="curvedLeftArrow">
            <a:avLst>
              <a:gd name="adj1" fmla="val 25000"/>
              <a:gd name="adj2" fmla="val 30105"/>
              <a:gd name="adj3" fmla="val 25000"/>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02494362"/>
      </p:ext>
    </p:extLst>
  </p:cSld>
  <p:clrMapOvr>
    <a:masterClrMapping/>
  </p:clrMapOvr>
  <mc:AlternateContent xmlns:mc="http://schemas.openxmlformats.org/markup-compatibility/2006" xmlns:p14="http://schemas.microsoft.com/office/powerpoint/2010/main">
    <mc:Choice Requires="p14">
      <p:transition spd="slow" p14:dur="2000" advTm="66314"/>
    </mc:Choice>
    <mc:Fallback xmlns="">
      <p:transition spd="slow" advTm="6631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59757-6F3C-AAC8-C4E4-80F4D21D8903}"/>
            </a:ext>
          </a:extLst>
        </p:cNvPr>
        <p:cNvGrpSpPr/>
        <p:nvPr/>
      </p:nvGrpSpPr>
      <p:grpSpPr>
        <a:xfrm>
          <a:off x="0" y="0"/>
          <a:ext cx="0" cy="0"/>
          <a:chOff x="0" y="0"/>
          <a:chExt cx="0" cy="0"/>
        </a:xfrm>
      </p:grpSpPr>
      <p:pic>
        <p:nvPicPr>
          <p:cNvPr id="11" name="Picture 10" descr="Graphical user interface, application&#10;&#10;Description automatically generated">
            <a:extLst>
              <a:ext uri="{FF2B5EF4-FFF2-40B4-BE49-F238E27FC236}">
                <a16:creationId xmlns:a16="http://schemas.microsoft.com/office/drawing/2014/main" id="{9D3D692D-5760-F0E1-4837-75F6874F5A66}"/>
              </a:ext>
            </a:extLst>
          </p:cNvPr>
          <p:cNvPicPr>
            <a:picLocks noChangeAspect="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D9D02ECC-4EA2-29EA-138F-2CDCB11DE419}"/>
              </a:ext>
            </a:extLst>
          </p:cNvPr>
          <p:cNvSpPr txBox="1"/>
          <p:nvPr/>
        </p:nvSpPr>
        <p:spPr>
          <a:xfrm>
            <a:off x="1838744" y="801413"/>
            <a:ext cx="7640770" cy="707886"/>
          </a:xfrm>
          <a:prstGeom prst="rect">
            <a:avLst/>
          </a:prstGeom>
          <a:noFill/>
        </p:spPr>
        <p:txBody>
          <a:bodyPr wrap="square" lIns="91440" tIns="45720" rIns="91440" bIns="45720" rtlCol="0" anchor="t">
            <a:spAutoFit/>
          </a:bodyPr>
          <a:lstStyle/>
          <a:p>
            <a:r>
              <a:rPr lang="en-US" sz="4000" b="1">
                <a:solidFill>
                  <a:srgbClr val="841617"/>
                </a:solidFill>
                <a:latin typeface="Mongoose Regular"/>
              </a:rPr>
              <a:t>Conclusion</a:t>
            </a:r>
          </a:p>
        </p:txBody>
      </p:sp>
      <p:sp>
        <p:nvSpPr>
          <p:cNvPr id="6" name="Parallelogram 5">
            <a:extLst>
              <a:ext uri="{FF2B5EF4-FFF2-40B4-BE49-F238E27FC236}">
                <a16:creationId xmlns:a16="http://schemas.microsoft.com/office/drawing/2014/main" id="{9639D7E9-28AD-400B-083B-CE02E47AD903}"/>
              </a:ext>
            </a:extLst>
          </p:cNvPr>
          <p:cNvSpPr/>
          <p:nvPr/>
        </p:nvSpPr>
        <p:spPr>
          <a:xfrm>
            <a:off x="1960186" y="1426908"/>
            <a:ext cx="3816726" cy="45719"/>
          </a:xfrm>
          <a:custGeom>
            <a:avLst/>
            <a:gdLst>
              <a:gd name="connsiteX0" fmla="*/ 0 w 2425700"/>
              <a:gd name="connsiteY0" fmla="*/ 323850 h 323850"/>
              <a:gd name="connsiteX1" fmla="*/ 80963 w 2425700"/>
              <a:gd name="connsiteY1" fmla="*/ 0 h 323850"/>
              <a:gd name="connsiteX2" fmla="*/ 2425700 w 2425700"/>
              <a:gd name="connsiteY2" fmla="*/ 0 h 323850"/>
              <a:gd name="connsiteX3" fmla="*/ 2344738 w 2425700"/>
              <a:gd name="connsiteY3" fmla="*/ 323850 h 323850"/>
              <a:gd name="connsiteX4" fmla="*/ 0 w 2425700"/>
              <a:gd name="connsiteY4" fmla="*/ 323850 h 323850"/>
              <a:gd name="connsiteX0" fmla="*/ 0 w 2425700"/>
              <a:gd name="connsiteY0" fmla="*/ 323850 h 323850"/>
              <a:gd name="connsiteX1" fmla="*/ 1588 w 2425700"/>
              <a:gd name="connsiteY1" fmla="*/ 3175 h 323850"/>
              <a:gd name="connsiteX2" fmla="*/ 2425700 w 2425700"/>
              <a:gd name="connsiteY2" fmla="*/ 0 h 323850"/>
              <a:gd name="connsiteX3" fmla="*/ 2344738 w 2425700"/>
              <a:gd name="connsiteY3" fmla="*/ 323850 h 323850"/>
              <a:gd name="connsiteX4" fmla="*/ 0 w 2425700"/>
              <a:gd name="connsiteY4" fmla="*/ 3238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700" h="323850">
                <a:moveTo>
                  <a:pt x="0" y="323850"/>
                </a:moveTo>
                <a:cubicBezTo>
                  <a:pt x="529" y="216958"/>
                  <a:pt x="1059" y="110067"/>
                  <a:pt x="1588" y="3175"/>
                </a:cubicBezTo>
                <a:lnTo>
                  <a:pt x="2425700" y="0"/>
                </a:lnTo>
                <a:lnTo>
                  <a:pt x="2344738" y="323850"/>
                </a:lnTo>
                <a:lnTo>
                  <a:pt x="0" y="323850"/>
                </a:lnTo>
                <a:close/>
              </a:path>
            </a:pathLst>
          </a:custGeom>
          <a:solidFill>
            <a:srgbClr val="841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DCEB"/>
              </a:solidFill>
            </a:endParaRPr>
          </a:p>
        </p:txBody>
      </p:sp>
      <p:pic>
        <p:nvPicPr>
          <p:cNvPr id="7" name="Picture 6" descr="A white and blue card with text&#10;&#10;AI-generated content may be incorrect.">
            <a:extLst>
              <a:ext uri="{FF2B5EF4-FFF2-40B4-BE49-F238E27FC236}">
                <a16:creationId xmlns:a16="http://schemas.microsoft.com/office/drawing/2014/main" id="{D0D7374C-3B23-5A7F-0AB1-0474DCE237C5}"/>
              </a:ext>
            </a:extLst>
          </p:cNvPr>
          <p:cNvPicPr>
            <a:picLocks noChangeAspect="1"/>
          </p:cNvPicPr>
          <p:nvPr/>
        </p:nvPicPr>
        <p:blipFill>
          <a:blip r:embed="rId4"/>
          <a:stretch>
            <a:fillRect/>
          </a:stretch>
        </p:blipFill>
        <p:spPr>
          <a:xfrm>
            <a:off x="6305191" y="1449767"/>
            <a:ext cx="4038600" cy="4248150"/>
          </a:xfrm>
          <a:prstGeom prst="rect">
            <a:avLst/>
          </a:prstGeom>
          <a:ln>
            <a:noFill/>
          </a:ln>
          <a:effectLst>
            <a:outerShdw blurRad="292100" dist="139700" dir="2700000" algn="tl" rotWithShape="0">
              <a:srgbClr val="333333">
                <a:alpha val="65000"/>
              </a:srgbClr>
            </a:outerShdw>
          </a:effectLst>
        </p:spPr>
      </p:pic>
      <p:pic>
        <p:nvPicPr>
          <p:cNvPr id="10" name="Picture 9" descr="A diagram of a technical rigor&#10;&#10;AI-generated content may be incorrect.">
            <a:extLst>
              <a:ext uri="{FF2B5EF4-FFF2-40B4-BE49-F238E27FC236}">
                <a16:creationId xmlns:a16="http://schemas.microsoft.com/office/drawing/2014/main" id="{BD20A3B9-8E32-274A-E3B5-C32CD58527FF}"/>
              </a:ext>
            </a:extLst>
          </p:cNvPr>
          <p:cNvPicPr>
            <a:picLocks noChangeAspect="1"/>
          </p:cNvPicPr>
          <p:nvPr/>
        </p:nvPicPr>
        <p:blipFill>
          <a:blip r:embed="rId5"/>
          <a:stretch>
            <a:fillRect/>
          </a:stretch>
        </p:blipFill>
        <p:spPr>
          <a:xfrm>
            <a:off x="985796" y="1866624"/>
            <a:ext cx="4901015" cy="37037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1696174"/>
      </p:ext>
    </p:extLst>
  </p:cSld>
  <p:clrMapOvr>
    <a:masterClrMapping/>
  </p:clrMapOvr>
  <mc:AlternateContent xmlns:mc="http://schemas.openxmlformats.org/markup-compatibility/2006" xmlns:p14="http://schemas.microsoft.com/office/powerpoint/2010/main">
    <mc:Choice Requires="p14">
      <p:transition spd="slow" p14:dur="2000" advTm="72828"/>
    </mc:Choice>
    <mc:Fallback xmlns="">
      <p:transition spd="slow" advTm="7282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 application&#10;&#10;Description automatically generated">
            <a:extLst>
              <a:ext uri="{FF2B5EF4-FFF2-40B4-BE49-F238E27FC236}">
                <a16:creationId xmlns:a16="http://schemas.microsoft.com/office/drawing/2014/main" id="{B7EB96D5-7BBE-6F79-5C56-BD76AC283EC9}"/>
              </a:ext>
            </a:extLst>
          </p:cNvPr>
          <p:cNvPicPr>
            <a:picLocks noChangeAspect="1"/>
          </p:cNvPicPr>
          <p:nvPr/>
        </p:nvPicPr>
        <p:blipFill>
          <a:blip r:embed="rId3"/>
          <a:stretch>
            <a:fillRect/>
          </a:stretch>
        </p:blipFill>
        <p:spPr>
          <a:xfrm>
            <a:off x="-60158" y="0"/>
            <a:ext cx="12192000" cy="6858000"/>
          </a:xfrm>
          <a:prstGeom prst="rect">
            <a:avLst/>
          </a:prstGeom>
        </p:spPr>
      </p:pic>
      <p:grpSp>
        <p:nvGrpSpPr>
          <p:cNvPr id="5" name="Group 4">
            <a:extLst>
              <a:ext uri="{FF2B5EF4-FFF2-40B4-BE49-F238E27FC236}">
                <a16:creationId xmlns:a16="http://schemas.microsoft.com/office/drawing/2014/main" id="{8B1169A2-7ACD-C5A7-F3D2-3D16CC7A6BFC}"/>
              </a:ext>
            </a:extLst>
          </p:cNvPr>
          <p:cNvGrpSpPr/>
          <p:nvPr/>
        </p:nvGrpSpPr>
        <p:grpSpPr>
          <a:xfrm>
            <a:off x="1838744" y="801413"/>
            <a:ext cx="4445879" cy="671214"/>
            <a:chOff x="1838744" y="801413"/>
            <a:chExt cx="4445879" cy="671214"/>
          </a:xfrm>
        </p:grpSpPr>
        <p:sp>
          <p:nvSpPr>
            <p:cNvPr id="4" name="TextBox 3">
              <a:extLst>
                <a:ext uri="{FF2B5EF4-FFF2-40B4-BE49-F238E27FC236}">
                  <a16:creationId xmlns:a16="http://schemas.microsoft.com/office/drawing/2014/main" id="{014E4502-F1C1-258E-4E16-16EA0F2C277F}"/>
                </a:ext>
              </a:extLst>
            </p:cNvPr>
            <p:cNvSpPr txBox="1"/>
            <p:nvPr/>
          </p:nvSpPr>
          <p:spPr>
            <a:xfrm>
              <a:off x="1838744" y="801413"/>
              <a:ext cx="4445879" cy="584775"/>
            </a:xfrm>
            <a:prstGeom prst="rect">
              <a:avLst/>
            </a:prstGeom>
            <a:noFill/>
          </p:spPr>
          <p:txBody>
            <a:bodyPr wrap="square" lIns="91440" tIns="45720" rIns="91440" bIns="45720" rtlCol="0" anchor="t">
              <a:spAutoFit/>
            </a:bodyPr>
            <a:lstStyle/>
            <a:p>
              <a:r>
                <a:rPr lang="en-US" sz="3200" b="1">
                  <a:solidFill>
                    <a:srgbClr val="841617"/>
                  </a:solidFill>
                  <a:latin typeface="Mongoose Regular"/>
                </a:rPr>
                <a:t>Introduction</a:t>
              </a:r>
              <a:endParaRPr lang="en-US" sz="3200" b="1">
                <a:solidFill>
                  <a:srgbClr val="841617"/>
                </a:solidFill>
                <a:latin typeface="Mongoose Regular" panose="02000000000000000000" pitchFamily="2" charset="77"/>
              </a:endParaRPr>
            </a:p>
          </p:txBody>
        </p:sp>
        <p:sp>
          <p:nvSpPr>
            <p:cNvPr id="6" name="Parallelogram 5">
              <a:extLst>
                <a:ext uri="{FF2B5EF4-FFF2-40B4-BE49-F238E27FC236}">
                  <a16:creationId xmlns:a16="http://schemas.microsoft.com/office/drawing/2014/main" id="{A955C801-81DB-4071-576D-07E479CA84A5}"/>
                </a:ext>
              </a:extLst>
            </p:cNvPr>
            <p:cNvSpPr/>
            <p:nvPr/>
          </p:nvSpPr>
          <p:spPr>
            <a:xfrm>
              <a:off x="1960186" y="1426908"/>
              <a:ext cx="3816726" cy="45719"/>
            </a:xfrm>
            <a:custGeom>
              <a:avLst/>
              <a:gdLst>
                <a:gd name="connsiteX0" fmla="*/ 0 w 2425700"/>
                <a:gd name="connsiteY0" fmla="*/ 323850 h 323850"/>
                <a:gd name="connsiteX1" fmla="*/ 80963 w 2425700"/>
                <a:gd name="connsiteY1" fmla="*/ 0 h 323850"/>
                <a:gd name="connsiteX2" fmla="*/ 2425700 w 2425700"/>
                <a:gd name="connsiteY2" fmla="*/ 0 h 323850"/>
                <a:gd name="connsiteX3" fmla="*/ 2344738 w 2425700"/>
                <a:gd name="connsiteY3" fmla="*/ 323850 h 323850"/>
                <a:gd name="connsiteX4" fmla="*/ 0 w 2425700"/>
                <a:gd name="connsiteY4" fmla="*/ 323850 h 323850"/>
                <a:gd name="connsiteX0" fmla="*/ 0 w 2425700"/>
                <a:gd name="connsiteY0" fmla="*/ 323850 h 323850"/>
                <a:gd name="connsiteX1" fmla="*/ 1588 w 2425700"/>
                <a:gd name="connsiteY1" fmla="*/ 3175 h 323850"/>
                <a:gd name="connsiteX2" fmla="*/ 2425700 w 2425700"/>
                <a:gd name="connsiteY2" fmla="*/ 0 h 323850"/>
                <a:gd name="connsiteX3" fmla="*/ 2344738 w 2425700"/>
                <a:gd name="connsiteY3" fmla="*/ 323850 h 323850"/>
                <a:gd name="connsiteX4" fmla="*/ 0 w 2425700"/>
                <a:gd name="connsiteY4" fmla="*/ 3238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700" h="323850">
                  <a:moveTo>
                    <a:pt x="0" y="323850"/>
                  </a:moveTo>
                  <a:cubicBezTo>
                    <a:pt x="529" y="216958"/>
                    <a:pt x="1059" y="110067"/>
                    <a:pt x="1588" y="3175"/>
                  </a:cubicBezTo>
                  <a:lnTo>
                    <a:pt x="2425700" y="0"/>
                  </a:lnTo>
                  <a:lnTo>
                    <a:pt x="2344738" y="323850"/>
                  </a:lnTo>
                  <a:lnTo>
                    <a:pt x="0" y="323850"/>
                  </a:lnTo>
                  <a:close/>
                </a:path>
              </a:pathLst>
            </a:custGeom>
            <a:solidFill>
              <a:srgbClr val="841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DCEB"/>
                </a:solidFill>
              </a:endParaRPr>
            </a:p>
          </p:txBody>
        </p:sp>
      </p:grpSp>
      <p:sp>
        <p:nvSpPr>
          <p:cNvPr id="2" name="TextBox 1">
            <a:extLst>
              <a:ext uri="{FF2B5EF4-FFF2-40B4-BE49-F238E27FC236}">
                <a16:creationId xmlns:a16="http://schemas.microsoft.com/office/drawing/2014/main" id="{1A482EFE-F9C1-C8BB-1FD9-B7925DD956DB}"/>
              </a:ext>
            </a:extLst>
          </p:cNvPr>
          <p:cNvSpPr txBox="1"/>
          <p:nvPr/>
        </p:nvSpPr>
        <p:spPr>
          <a:xfrm>
            <a:off x="983738" y="1717402"/>
            <a:ext cx="9957268" cy="1323439"/>
          </a:xfrm>
          <a:prstGeom prst="rect">
            <a:avLst/>
          </a:prstGeom>
          <a:noFill/>
        </p:spPr>
        <p:txBody>
          <a:bodyPr wrap="square" lIns="91440" tIns="45720" rIns="91440" bIns="45720" rtlCol="0" anchor="t">
            <a:spAutoFit/>
          </a:bodyPr>
          <a:lstStyle/>
          <a:p>
            <a:pPr marL="342900" indent="-342900">
              <a:buFont typeface="Arial"/>
              <a:buChar char="•"/>
            </a:pPr>
            <a:r>
              <a:rPr lang="en-US" sz="2000">
                <a:ea typeface="Calibri" panose="020F0502020204030204"/>
                <a:cs typeface="Calibri" panose="020F0502020204030204"/>
              </a:rPr>
              <a:t>Virtual Reality (VR) therapy shows promise for treating PTSD</a:t>
            </a:r>
          </a:p>
          <a:p>
            <a:pPr marL="342900" indent="-342900">
              <a:buFont typeface="Arial"/>
              <a:buChar char="•"/>
            </a:pPr>
            <a:r>
              <a:rPr lang="en-US" sz="2000">
                <a:ea typeface="Calibri" panose="020F0502020204030204"/>
                <a:cs typeface="Calibri" panose="020F0502020204030204"/>
              </a:rPr>
              <a:t>Current VR lacks olfactory (smell) feedback</a:t>
            </a:r>
          </a:p>
          <a:p>
            <a:pPr marL="342900" indent="-342900">
              <a:buFont typeface="Arial"/>
              <a:buChar char="•"/>
            </a:pPr>
            <a:r>
              <a:rPr lang="en-US" sz="2000">
                <a:ea typeface="Calibri" panose="020F0502020204030204"/>
                <a:cs typeface="Calibri" panose="020F0502020204030204"/>
              </a:rPr>
              <a:t>Smell is critical for emotional processing and trauma recall</a:t>
            </a:r>
          </a:p>
          <a:p>
            <a:pPr marL="342900" indent="-342900">
              <a:buFont typeface="Arial"/>
              <a:buChar char="•"/>
            </a:pPr>
            <a:r>
              <a:rPr lang="en-US" sz="2000">
                <a:ea typeface="Calibri" panose="020F0502020204030204"/>
                <a:cs typeface="Calibri" panose="020F0502020204030204"/>
              </a:rPr>
              <a:t>Project Purpose: Integrate scent into VR therapy</a:t>
            </a:r>
          </a:p>
        </p:txBody>
      </p:sp>
      <p:sp>
        <p:nvSpPr>
          <p:cNvPr id="3" name="TextBox 2">
            <a:extLst>
              <a:ext uri="{FF2B5EF4-FFF2-40B4-BE49-F238E27FC236}">
                <a16:creationId xmlns:a16="http://schemas.microsoft.com/office/drawing/2014/main" id="{99DDCC0C-3DEC-110D-FD2E-0CD82B51690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Calibri"/>
              <a:cs typeface="Calibri"/>
            </a:endParaRPr>
          </a:p>
        </p:txBody>
      </p:sp>
      <p:pic>
        <p:nvPicPr>
          <p:cNvPr id="8" name="Picture 7" descr="A person holding blocks of wood&#10;&#10;AI-generated content may be incorrect.">
            <a:extLst>
              <a:ext uri="{FF2B5EF4-FFF2-40B4-BE49-F238E27FC236}">
                <a16:creationId xmlns:a16="http://schemas.microsoft.com/office/drawing/2014/main" id="{587DBF7F-BD00-0C8E-B3EC-4C53AE12A8EB}"/>
              </a:ext>
            </a:extLst>
          </p:cNvPr>
          <p:cNvPicPr>
            <a:picLocks noChangeAspect="1"/>
          </p:cNvPicPr>
          <p:nvPr/>
        </p:nvPicPr>
        <p:blipFill>
          <a:blip r:embed="rId4"/>
          <a:stretch>
            <a:fillRect/>
          </a:stretch>
        </p:blipFill>
        <p:spPr>
          <a:xfrm>
            <a:off x="6883331" y="3167822"/>
            <a:ext cx="3770381" cy="2537791"/>
          </a:xfrm>
          <a:prstGeom prst="rect">
            <a:avLst/>
          </a:prstGeom>
        </p:spPr>
      </p:pic>
      <p:sp>
        <p:nvSpPr>
          <p:cNvPr id="9" name="TextBox 8">
            <a:extLst>
              <a:ext uri="{FF2B5EF4-FFF2-40B4-BE49-F238E27FC236}">
                <a16:creationId xmlns:a16="http://schemas.microsoft.com/office/drawing/2014/main" id="{3208366D-7896-AA31-0574-44ABE765B5AF}"/>
              </a:ext>
            </a:extLst>
          </p:cNvPr>
          <p:cNvSpPr txBox="1"/>
          <p:nvPr/>
        </p:nvSpPr>
        <p:spPr>
          <a:xfrm>
            <a:off x="985304" y="3168693"/>
            <a:ext cx="3617839" cy="461665"/>
          </a:xfrm>
          <a:prstGeom prst="rect">
            <a:avLst/>
          </a:prstGeom>
          <a:noFill/>
        </p:spPr>
        <p:txBody>
          <a:bodyPr wrap="square" lIns="91440" tIns="45720" rIns="91440" bIns="45720" rtlCol="0" anchor="t">
            <a:spAutoFit/>
          </a:bodyPr>
          <a:lstStyle/>
          <a:p>
            <a:r>
              <a:rPr lang="en-US" sz="2400" b="1">
                <a:solidFill>
                  <a:srgbClr val="841617"/>
                </a:solidFill>
                <a:latin typeface="Mongoose Regular"/>
              </a:rPr>
              <a:t>Project Objectives</a:t>
            </a:r>
            <a:endParaRPr lang="en-US" sz="2400" b="1">
              <a:solidFill>
                <a:srgbClr val="841617"/>
              </a:solidFill>
              <a:latin typeface="Mongoose Regular" panose="02000000000000000000" pitchFamily="2" charset="77"/>
            </a:endParaRPr>
          </a:p>
        </p:txBody>
      </p:sp>
      <p:sp>
        <p:nvSpPr>
          <p:cNvPr id="10" name="TextBox 9">
            <a:extLst>
              <a:ext uri="{FF2B5EF4-FFF2-40B4-BE49-F238E27FC236}">
                <a16:creationId xmlns:a16="http://schemas.microsoft.com/office/drawing/2014/main" id="{DA00F41F-5D0C-751F-5861-7809360C8DBA}"/>
              </a:ext>
            </a:extLst>
          </p:cNvPr>
          <p:cNvSpPr txBox="1"/>
          <p:nvPr/>
        </p:nvSpPr>
        <p:spPr>
          <a:xfrm>
            <a:off x="985520" y="3728720"/>
            <a:ext cx="5918200"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Sans-Serif"/>
              <a:buChar char="•"/>
            </a:pPr>
            <a:r>
              <a:rPr lang="en-US" sz="2000">
                <a:cs typeface="Arial"/>
              </a:rPr>
              <a:t>Develop a machine learning model for scent classification​</a:t>
            </a:r>
          </a:p>
          <a:p>
            <a:pPr marL="342900" indent="-342900">
              <a:buFont typeface="Arial,Sans-Serif"/>
              <a:buChar char="•"/>
            </a:pPr>
            <a:r>
              <a:rPr lang="en-US" sz="2000">
                <a:cs typeface="Arial"/>
              </a:rPr>
              <a:t>Design a wearable scent-emitting device for VR use​</a:t>
            </a:r>
            <a:endParaRPr lang="en-US" sz="2000">
              <a:ea typeface="Calibri"/>
              <a:cs typeface="Arial"/>
            </a:endParaRPr>
          </a:p>
          <a:p>
            <a:pPr marL="342900" indent="-342900">
              <a:buFont typeface="Arial,Sans-Serif"/>
              <a:buChar char="•"/>
            </a:pPr>
            <a:r>
              <a:rPr lang="en-US" sz="2000">
                <a:cs typeface="Arial"/>
              </a:rPr>
              <a:t>Align development with system engineering principles​</a:t>
            </a:r>
            <a:endParaRPr lang="en-US" sz="2000">
              <a:ea typeface="Calibri"/>
              <a:cs typeface="Arial"/>
            </a:endParaRPr>
          </a:p>
          <a:p>
            <a:pPr marL="342900" indent="-342900">
              <a:buFont typeface="Arial,Sans-Serif"/>
              <a:buChar char="•"/>
            </a:pPr>
            <a:r>
              <a:rPr lang="en-US" sz="2000">
                <a:cs typeface="Arial"/>
              </a:rPr>
              <a:t>Address ethical, clinical, and technical constraints</a:t>
            </a:r>
            <a:endParaRPr lang="en-US" sz="2000">
              <a:ea typeface="Calibri"/>
              <a:cs typeface="Arial"/>
            </a:endParaRPr>
          </a:p>
          <a:p>
            <a:endParaRPr lang="en-US"/>
          </a:p>
        </p:txBody>
      </p:sp>
    </p:spTree>
    <p:extLst>
      <p:ext uri="{BB962C8B-B14F-4D97-AF65-F5344CB8AC3E}">
        <p14:creationId xmlns:p14="http://schemas.microsoft.com/office/powerpoint/2010/main" val="999444745"/>
      </p:ext>
    </p:extLst>
  </p:cSld>
  <p:clrMapOvr>
    <a:masterClrMapping/>
  </p:clrMapOvr>
  <mc:AlternateContent xmlns:mc="http://schemas.openxmlformats.org/markup-compatibility/2006" xmlns:p14="http://schemas.microsoft.com/office/powerpoint/2010/main">
    <mc:Choice Requires="p14">
      <p:transition spd="slow" p14:dur="2000" advTm="57850"/>
    </mc:Choice>
    <mc:Fallback xmlns="">
      <p:transition spd="slow" advTm="5785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6C87B-D76A-8C3B-F01E-D8F06061EAED}"/>
            </a:ext>
          </a:extLst>
        </p:cNvPr>
        <p:cNvGrpSpPr/>
        <p:nvPr/>
      </p:nvGrpSpPr>
      <p:grpSpPr>
        <a:xfrm>
          <a:off x="0" y="0"/>
          <a:ext cx="0" cy="0"/>
          <a:chOff x="0" y="0"/>
          <a:chExt cx="0" cy="0"/>
        </a:xfrm>
      </p:grpSpPr>
      <p:pic>
        <p:nvPicPr>
          <p:cNvPr id="11" name="Picture 10" descr="Graphical user interface, application&#10;&#10;Description automatically generated">
            <a:extLst>
              <a:ext uri="{FF2B5EF4-FFF2-40B4-BE49-F238E27FC236}">
                <a16:creationId xmlns:a16="http://schemas.microsoft.com/office/drawing/2014/main" id="{2A350D97-BAA4-30B5-72BD-BFE6223A0791}"/>
              </a:ext>
            </a:extLst>
          </p:cNvPr>
          <p:cNvPicPr>
            <a:picLocks noChangeAspect="1"/>
          </p:cNvPicPr>
          <p:nvPr/>
        </p:nvPicPr>
        <p:blipFill>
          <a:blip r:embed="rId3"/>
          <a:stretch>
            <a:fillRect/>
          </a:stretch>
        </p:blipFill>
        <p:spPr>
          <a:xfrm>
            <a:off x="-60158" y="0"/>
            <a:ext cx="12192000" cy="6858000"/>
          </a:xfrm>
          <a:prstGeom prst="rect">
            <a:avLst/>
          </a:prstGeom>
        </p:spPr>
      </p:pic>
      <p:grpSp>
        <p:nvGrpSpPr>
          <p:cNvPr id="5" name="Group 4">
            <a:extLst>
              <a:ext uri="{FF2B5EF4-FFF2-40B4-BE49-F238E27FC236}">
                <a16:creationId xmlns:a16="http://schemas.microsoft.com/office/drawing/2014/main" id="{CF5AB603-42F8-8376-1E9A-8595668CC257}"/>
              </a:ext>
            </a:extLst>
          </p:cNvPr>
          <p:cNvGrpSpPr/>
          <p:nvPr/>
        </p:nvGrpSpPr>
        <p:grpSpPr>
          <a:xfrm>
            <a:off x="1838744" y="801413"/>
            <a:ext cx="4445879" cy="671214"/>
            <a:chOff x="1838744" y="801413"/>
            <a:chExt cx="4445879" cy="671214"/>
          </a:xfrm>
        </p:grpSpPr>
        <p:sp>
          <p:nvSpPr>
            <p:cNvPr id="4" name="TextBox 3">
              <a:extLst>
                <a:ext uri="{FF2B5EF4-FFF2-40B4-BE49-F238E27FC236}">
                  <a16:creationId xmlns:a16="http://schemas.microsoft.com/office/drawing/2014/main" id="{3EF07410-63BC-BD2D-9816-BA60EC683C16}"/>
                </a:ext>
              </a:extLst>
            </p:cNvPr>
            <p:cNvSpPr txBox="1"/>
            <p:nvPr/>
          </p:nvSpPr>
          <p:spPr>
            <a:xfrm>
              <a:off x="1838744" y="801413"/>
              <a:ext cx="4445879" cy="584775"/>
            </a:xfrm>
            <a:prstGeom prst="rect">
              <a:avLst/>
            </a:prstGeom>
            <a:noFill/>
          </p:spPr>
          <p:txBody>
            <a:bodyPr wrap="square" lIns="91440" tIns="45720" rIns="91440" bIns="45720" rtlCol="0" anchor="t">
              <a:spAutoFit/>
            </a:bodyPr>
            <a:lstStyle/>
            <a:p>
              <a:r>
                <a:rPr lang="en-US" sz="3200" b="1">
                  <a:solidFill>
                    <a:srgbClr val="841617"/>
                  </a:solidFill>
                  <a:latin typeface="Mongoose Regular"/>
                </a:rPr>
                <a:t>Problem Statement</a:t>
              </a:r>
              <a:endParaRPr lang="en-US" sz="3200" b="1">
                <a:solidFill>
                  <a:srgbClr val="841617"/>
                </a:solidFill>
                <a:latin typeface="Mongoose Regular" panose="02000000000000000000" pitchFamily="2" charset="77"/>
              </a:endParaRPr>
            </a:p>
          </p:txBody>
        </p:sp>
        <p:sp>
          <p:nvSpPr>
            <p:cNvPr id="6" name="Parallelogram 5">
              <a:extLst>
                <a:ext uri="{FF2B5EF4-FFF2-40B4-BE49-F238E27FC236}">
                  <a16:creationId xmlns:a16="http://schemas.microsoft.com/office/drawing/2014/main" id="{813433DF-5848-F589-450C-4B9A53A5A863}"/>
                </a:ext>
              </a:extLst>
            </p:cNvPr>
            <p:cNvSpPr/>
            <p:nvPr/>
          </p:nvSpPr>
          <p:spPr>
            <a:xfrm>
              <a:off x="1960186" y="1426908"/>
              <a:ext cx="3816726" cy="45719"/>
            </a:xfrm>
            <a:custGeom>
              <a:avLst/>
              <a:gdLst>
                <a:gd name="connsiteX0" fmla="*/ 0 w 2425700"/>
                <a:gd name="connsiteY0" fmla="*/ 323850 h 323850"/>
                <a:gd name="connsiteX1" fmla="*/ 80963 w 2425700"/>
                <a:gd name="connsiteY1" fmla="*/ 0 h 323850"/>
                <a:gd name="connsiteX2" fmla="*/ 2425700 w 2425700"/>
                <a:gd name="connsiteY2" fmla="*/ 0 h 323850"/>
                <a:gd name="connsiteX3" fmla="*/ 2344738 w 2425700"/>
                <a:gd name="connsiteY3" fmla="*/ 323850 h 323850"/>
                <a:gd name="connsiteX4" fmla="*/ 0 w 2425700"/>
                <a:gd name="connsiteY4" fmla="*/ 323850 h 323850"/>
                <a:gd name="connsiteX0" fmla="*/ 0 w 2425700"/>
                <a:gd name="connsiteY0" fmla="*/ 323850 h 323850"/>
                <a:gd name="connsiteX1" fmla="*/ 1588 w 2425700"/>
                <a:gd name="connsiteY1" fmla="*/ 3175 h 323850"/>
                <a:gd name="connsiteX2" fmla="*/ 2425700 w 2425700"/>
                <a:gd name="connsiteY2" fmla="*/ 0 h 323850"/>
                <a:gd name="connsiteX3" fmla="*/ 2344738 w 2425700"/>
                <a:gd name="connsiteY3" fmla="*/ 323850 h 323850"/>
                <a:gd name="connsiteX4" fmla="*/ 0 w 2425700"/>
                <a:gd name="connsiteY4" fmla="*/ 3238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700" h="323850">
                  <a:moveTo>
                    <a:pt x="0" y="323850"/>
                  </a:moveTo>
                  <a:cubicBezTo>
                    <a:pt x="529" y="216958"/>
                    <a:pt x="1059" y="110067"/>
                    <a:pt x="1588" y="3175"/>
                  </a:cubicBezTo>
                  <a:lnTo>
                    <a:pt x="2425700" y="0"/>
                  </a:lnTo>
                  <a:lnTo>
                    <a:pt x="2344738" y="323850"/>
                  </a:lnTo>
                  <a:lnTo>
                    <a:pt x="0" y="323850"/>
                  </a:lnTo>
                  <a:close/>
                </a:path>
              </a:pathLst>
            </a:custGeom>
            <a:solidFill>
              <a:srgbClr val="841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DCEB"/>
                </a:solidFill>
              </a:endParaRPr>
            </a:p>
          </p:txBody>
        </p:sp>
      </p:grpSp>
      <p:sp>
        <p:nvSpPr>
          <p:cNvPr id="2" name="TextBox 1">
            <a:extLst>
              <a:ext uri="{FF2B5EF4-FFF2-40B4-BE49-F238E27FC236}">
                <a16:creationId xmlns:a16="http://schemas.microsoft.com/office/drawing/2014/main" id="{A3BD3D0D-F42C-A69A-96EA-78168E8C37C2}"/>
              </a:ext>
            </a:extLst>
          </p:cNvPr>
          <p:cNvSpPr txBox="1"/>
          <p:nvPr/>
        </p:nvSpPr>
        <p:spPr>
          <a:xfrm>
            <a:off x="983738" y="1717402"/>
            <a:ext cx="9957268" cy="2246769"/>
          </a:xfrm>
          <a:prstGeom prst="rect">
            <a:avLst/>
          </a:prstGeom>
          <a:noFill/>
        </p:spPr>
        <p:txBody>
          <a:bodyPr wrap="square" lIns="91440" tIns="45720" rIns="91440" bIns="45720" rtlCol="0" anchor="t">
            <a:spAutoFit/>
          </a:bodyPr>
          <a:lstStyle/>
          <a:p>
            <a:pPr marL="342900" indent="-342900">
              <a:buFont typeface="Arial"/>
              <a:buChar char="•"/>
            </a:pPr>
            <a:r>
              <a:rPr lang="en-US" sz="2000">
                <a:ea typeface="Calibri"/>
                <a:cs typeface="Calibri"/>
              </a:rPr>
              <a:t>Current VR therapies for PTSD overlook the sense of smell—crucial for memory and emotional processing.</a:t>
            </a:r>
            <a:endParaRPr lang="en-US" sz="1600">
              <a:ea typeface="Calibri" panose="020F0502020204030204"/>
              <a:cs typeface="Calibri" panose="020F0502020204030204"/>
            </a:endParaRPr>
          </a:p>
          <a:p>
            <a:pPr marL="342900" indent="-342900">
              <a:buFont typeface="Arial"/>
              <a:buChar char="•"/>
            </a:pPr>
            <a:r>
              <a:rPr lang="en-US" sz="2000">
                <a:ea typeface="Calibri"/>
                <a:cs typeface="Calibri"/>
              </a:rPr>
              <a:t>Challenges include limited scent variety, inaccurate odor delivery, and lack of therapeutic models.</a:t>
            </a:r>
          </a:p>
          <a:p>
            <a:pPr marL="342900" indent="-342900">
              <a:buFont typeface="Arial"/>
              <a:buChar char="•"/>
            </a:pPr>
            <a:r>
              <a:rPr lang="en-US" sz="2000">
                <a:ea typeface="Calibri"/>
                <a:cs typeface="Calibri"/>
              </a:rPr>
              <a:t>Current wearable technology is affected by lingering odors, odor intensity and heat buildup – minimizing the therapeutical treatment.</a:t>
            </a:r>
          </a:p>
          <a:p>
            <a:pPr marL="342900" indent="-342900">
              <a:buFont typeface="Arial"/>
              <a:buChar char="•"/>
            </a:pPr>
            <a:r>
              <a:rPr lang="en-US" sz="2000">
                <a:ea typeface="Calibri"/>
                <a:cs typeface="Calibri"/>
              </a:rPr>
              <a:t>Focus on PTSD-related odors: smoke, gunpowder, diesel, and burnt rubber.</a:t>
            </a:r>
          </a:p>
        </p:txBody>
      </p:sp>
      <p:pic>
        <p:nvPicPr>
          <p:cNvPr id="3" name="Picture 2" descr="A person with a cigarette in his mouth&#10;&#10;AI-generated content may be incorrect.">
            <a:extLst>
              <a:ext uri="{FF2B5EF4-FFF2-40B4-BE49-F238E27FC236}">
                <a16:creationId xmlns:a16="http://schemas.microsoft.com/office/drawing/2014/main" id="{BE87A609-62B4-EFB7-B943-264C6502DB33}"/>
              </a:ext>
            </a:extLst>
          </p:cNvPr>
          <p:cNvPicPr>
            <a:picLocks noChangeAspect="1"/>
          </p:cNvPicPr>
          <p:nvPr/>
        </p:nvPicPr>
        <p:blipFill>
          <a:blip r:embed="rId4"/>
          <a:stretch>
            <a:fillRect/>
          </a:stretch>
        </p:blipFill>
        <p:spPr>
          <a:xfrm>
            <a:off x="6087478" y="3964656"/>
            <a:ext cx="3927308" cy="2197267"/>
          </a:xfrm>
          <a:prstGeom prst="rect">
            <a:avLst/>
          </a:prstGeom>
          <a:ln>
            <a:noFill/>
          </a:ln>
          <a:effectLst>
            <a:outerShdw blurRad="292100" dist="139700" dir="2700000" algn="tl" rotWithShape="0">
              <a:srgbClr val="333333">
                <a:alpha val="65000"/>
              </a:srgbClr>
            </a:outerShdw>
          </a:effectLst>
        </p:spPr>
      </p:pic>
      <p:pic>
        <p:nvPicPr>
          <p:cNvPr id="9" name="Picture 8" descr="A fire and smoke at night&#10;&#10;AI-generated content may be incorrect.">
            <a:extLst>
              <a:ext uri="{FF2B5EF4-FFF2-40B4-BE49-F238E27FC236}">
                <a16:creationId xmlns:a16="http://schemas.microsoft.com/office/drawing/2014/main" id="{598AFBBC-98A0-9E44-3E8D-70E27F9D9824}"/>
              </a:ext>
            </a:extLst>
          </p:cNvPr>
          <p:cNvPicPr>
            <a:picLocks noChangeAspect="1"/>
          </p:cNvPicPr>
          <p:nvPr/>
        </p:nvPicPr>
        <p:blipFill>
          <a:blip r:embed="rId5"/>
          <a:stretch>
            <a:fillRect/>
          </a:stretch>
        </p:blipFill>
        <p:spPr>
          <a:xfrm>
            <a:off x="1473367" y="3959893"/>
            <a:ext cx="2958766" cy="20864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4103208"/>
      </p:ext>
    </p:extLst>
  </p:cSld>
  <p:clrMapOvr>
    <a:masterClrMapping/>
  </p:clrMapOvr>
  <mc:AlternateContent xmlns:mc="http://schemas.openxmlformats.org/markup-compatibility/2006" xmlns:p14="http://schemas.microsoft.com/office/powerpoint/2010/main">
    <mc:Choice Requires="p14">
      <p:transition spd="slow" p14:dur="2000" advTm="60782"/>
    </mc:Choice>
    <mc:Fallback xmlns="">
      <p:transition spd="slow" advTm="6078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698AF-A997-ABB5-B119-F10BC7F7586D}"/>
            </a:ext>
          </a:extLst>
        </p:cNvPr>
        <p:cNvGrpSpPr/>
        <p:nvPr/>
      </p:nvGrpSpPr>
      <p:grpSpPr>
        <a:xfrm>
          <a:off x="0" y="0"/>
          <a:ext cx="0" cy="0"/>
          <a:chOff x="0" y="0"/>
          <a:chExt cx="0" cy="0"/>
        </a:xfrm>
      </p:grpSpPr>
      <p:pic>
        <p:nvPicPr>
          <p:cNvPr id="11" name="Picture 10" descr="Graphical user interface, application&#10;&#10;Description automatically generated">
            <a:extLst>
              <a:ext uri="{FF2B5EF4-FFF2-40B4-BE49-F238E27FC236}">
                <a16:creationId xmlns:a16="http://schemas.microsoft.com/office/drawing/2014/main" id="{6F90A825-F828-C0AB-D36E-CF0B7ABB1ED7}"/>
              </a:ext>
            </a:extLst>
          </p:cNvPr>
          <p:cNvPicPr>
            <a:picLocks noChangeAspect="1"/>
          </p:cNvPicPr>
          <p:nvPr/>
        </p:nvPicPr>
        <p:blipFill>
          <a:blip r:embed="rId3"/>
          <a:stretch>
            <a:fillRect/>
          </a:stretch>
        </p:blipFill>
        <p:spPr>
          <a:xfrm>
            <a:off x="-60158" y="0"/>
            <a:ext cx="12192000" cy="6858000"/>
          </a:xfrm>
          <a:prstGeom prst="rect">
            <a:avLst/>
          </a:prstGeom>
        </p:spPr>
      </p:pic>
      <p:grpSp>
        <p:nvGrpSpPr>
          <p:cNvPr id="5" name="Group 4">
            <a:extLst>
              <a:ext uri="{FF2B5EF4-FFF2-40B4-BE49-F238E27FC236}">
                <a16:creationId xmlns:a16="http://schemas.microsoft.com/office/drawing/2014/main" id="{7C0FDE5B-BB60-CF75-12BD-4D18106CB73D}"/>
              </a:ext>
            </a:extLst>
          </p:cNvPr>
          <p:cNvGrpSpPr/>
          <p:nvPr/>
        </p:nvGrpSpPr>
        <p:grpSpPr>
          <a:xfrm>
            <a:off x="1838744" y="801413"/>
            <a:ext cx="4445879" cy="671214"/>
            <a:chOff x="1838744" y="801413"/>
            <a:chExt cx="4445879" cy="671214"/>
          </a:xfrm>
        </p:grpSpPr>
        <p:sp>
          <p:nvSpPr>
            <p:cNvPr id="4" name="TextBox 3">
              <a:extLst>
                <a:ext uri="{FF2B5EF4-FFF2-40B4-BE49-F238E27FC236}">
                  <a16:creationId xmlns:a16="http://schemas.microsoft.com/office/drawing/2014/main" id="{D2B87483-8F48-C6B1-BD69-49A8F2592082}"/>
                </a:ext>
              </a:extLst>
            </p:cNvPr>
            <p:cNvSpPr txBox="1"/>
            <p:nvPr/>
          </p:nvSpPr>
          <p:spPr>
            <a:xfrm>
              <a:off x="1838744" y="801413"/>
              <a:ext cx="4445879" cy="584775"/>
            </a:xfrm>
            <a:prstGeom prst="rect">
              <a:avLst/>
            </a:prstGeom>
            <a:noFill/>
          </p:spPr>
          <p:txBody>
            <a:bodyPr wrap="square" lIns="91440" tIns="45720" rIns="91440" bIns="45720" rtlCol="0" anchor="t">
              <a:spAutoFit/>
            </a:bodyPr>
            <a:lstStyle/>
            <a:p>
              <a:r>
                <a:rPr lang="en-US" sz="3200" b="1">
                  <a:solidFill>
                    <a:srgbClr val="841617"/>
                  </a:solidFill>
                  <a:latin typeface="Mongoose Regular"/>
                </a:rPr>
                <a:t>Literature Review</a:t>
              </a:r>
              <a:endParaRPr lang="en-US" sz="3200" b="1">
                <a:solidFill>
                  <a:srgbClr val="841617"/>
                </a:solidFill>
                <a:latin typeface="Mongoose Regular" panose="02000000000000000000" pitchFamily="2" charset="77"/>
              </a:endParaRPr>
            </a:p>
          </p:txBody>
        </p:sp>
        <p:sp>
          <p:nvSpPr>
            <p:cNvPr id="6" name="Parallelogram 5">
              <a:extLst>
                <a:ext uri="{FF2B5EF4-FFF2-40B4-BE49-F238E27FC236}">
                  <a16:creationId xmlns:a16="http://schemas.microsoft.com/office/drawing/2014/main" id="{4511CE8E-FB61-639B-A134-0FE0999A7BC7}"/>
                </a:ext>
              </a:extLst>
            </p:cNvPr>
            <p:cNvSpPr/>
            <p:nvPr/>
          </p:nvSpPr>
          <p:spPr>
            <a:xfrm>
              <a:off x="1960186" y="1426908"/>
              <a:ext cx="3816726" cy="45719"/>
            </a:xfrm>
            <a:custGeom>
              <a:avLst/>
              <a:gdLst>
                <a:gd name="connsiteX0" fmla="*/ 0 w 2425700"/>
                <a:gd name="connsiteY0" fmla="*/ 323850 h 323850"/>
                <a:gd name="connsiteX1" fmla="*/ 80963 w 2425700"/>
                <a:gd name="connsiteY1" fmla="*/ 0 h 323850"/>
                <a:gd name="connsiteX2" fmla="*/ 2425700 w 2425700"/>
                <a:gd name="connsiteY2" fmla="*/ 0 h 323850"/>
                <a:gd name="connsiteX3" fmla="*/ 2344738 w 2425700"/>
                <a:gd name="connsiteY3" fmla="*/ 323850 h 323850"/>
                <a:gd name="connsiteX4" fmla="*/ 0 w 2425700"/>
                <a:gd name="connsiteY4" fmla="*/ 323850 h 323850"/>
                <a:gd name="connsiteX0" fmla="*/ 0 w 2425700"/>
                <a:gd name="connsiteY0" fmla="*/ 323850 h 323850"/>
                <a:gd name="connsiteX1" fmla="*/ 1588 w 2425700"/>
                <a:gd name="connsiteY1" fmla="*/ 3175 h 323850"/>
                <a:gd name="connsiteX2" fmla="*/ 2425700 w 2425700"/>
                <a:gd name="connsiteY2" fmla="*/ 0 h 323850"/>
                <a:gd name="connsiteX3" fmla="*/ 2344738 w 2425700"/>
                <a:gd name="connsiteY3" fmla="*/ 323850 h 323850"/>
                <a:gd name="connsiteX4" fmla="*/ 0 w 2425700"/>
                <a:gd name="connsiteY4" fmla="*/ 3238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700" h="323850">
                  <a:moveTo>
                    <a:pt x="0" y="323850"/>
                  </a:moveTo>
                  <a:cubicBezTo>
                    <a:pt x="529" y="216958"/>
                    <a:pt x="1059" y="110067"/>
                    <a:pt x="1588" y="3175"/>
                  </a:cubicBezTo>
                  <a:lnTo>
                    <a:pt x="2425700" y="0"/>
                  </a:lnTo>
                  <a:lnTo>
                    <a:pt x="2344738" y="323850"/>
                  </a:lnTo>
                  <a:lnTo>
                    <a:pt x="0" y="323850"/>
                  </a:lnTo>
                  <a:close/>
                </a:path>
              </a:pathLst>
            </a:custGeom>
            <a:solidFill>
              <a:srgbClr val="841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DCEB"/>
                </a:solidFill>
              </a:endParaRPr>
            </a:p>
          </p:txBody>
        </p:sp>
      </p:grpSp>
      <p:sp>
        <p:nvSpPr>
          <p:cNvPr id="2" name="TextBox 1">
            <a:extLst>
              <a:ext uri="{FF2B5EF4-FFF2-40B4-BE49-F238E27FC236}">
                <a16:creationId xmlns:a16="http://schemas.microsoft.com/office/drawing/2014/main" id="{92E1A886-CA49-860F-7264-FE6057A93BBE}"/>
              </a:ext>
            </a:extLst>
          </p:cNvPr>
          <p:cNvSpPr txBox="1"/>
          <p:nvPr/>
        </p:nvSpPr>
        <p:spPr>
          <a:xfrm>
            <a:off x="983738" y="1717402"/>
            <a:ext cx="9957268" cy="3970318"/>
          </a:xfrm>
          <a:prstGeom prst="rect">
            <a:avLst/>
          </a:prstGeom>
          <a:noFill/>
        </p:spPr>
        <p:txBody>
          <a:bodyPr wrap="square" lIns="91440" tIns="45720" rIns="91440" bIns="45720" rtlCol="0" anchor="t">
            <a:spAutoFit/>
          </a:bodyPr>
          <a:lstStyle/>
          <a:p>
            <a:r>
              <a:rPr lang="en-US">
                <a:ea typeface="Calibri" panose="020F0502020204030204"/>
                <a:cs typeface="Calibri" panose="020F0502020204030204"/>
              </a:rPr>
              <a:t>Olfactory Virtual Reality (OVR) is an emerging frontier enhancing VR immersion by incorporating smell.</a:t>
            </a:r>
          </a:p>
          <a:p>
            <a:pPr marL="285750" indent="-285750">
              <a:buFont typeface="Arial" panose="020B0604020202020204" pitchFamily="34" charset="0"/>
              <a:buChar char="•"/>
            </a:pPr>
            <a:r>
              <a:rPr lang="en-US">
                <a:ea typeface="Calibri" panose="020F0502020204030204"/>
                <a:cs typeface="Calibri" panose="020F0502020204030204"/>
              </a:rPr>
              <a:t>Strong potential for treating PTSD, easing anxiety, and expanding multisensory therapy.</a:t>
            </a:r>
          </a:p>
          <a:p>
            <a:pPr marL="285750" indent="-285750">
              <a:buFont typeface="Arial" panose="020B0604020202020204" pitchFamily="34" charset="0"/>
              <a:buChar char="•"/>
            </a:pPr>
            <a:r>
              <a:rPr lang="en-US">
                <a:ea typeface="Calibri" panose="020F0502020204030204"/>
                <a:cs typeface="Calibri" panose="020F0502020204030204"/>
              </a:rPr>
              <a:t>Smell strongly influences emotion, memory, and cognition</a:t>
            </a:r>
          </a:p>
          <a:p>
            <a:pPr marL="285750" indent="-285750">
              <a:buFont typeface="Arial" panose="020B0604020202020204" pitchFamily="34" charset="0"/>
              <a:buChar char="•"/>
            </a:pPr>
            <a:r>
              <a:rPr lang="en-US">
                <a:ea typeface="+mn-lt"/>
                <a:cs typeface="+mn-lt"/>
              </a:rPr>
              <a:t>Current prototypes use airflow and scent emitters, but face key limitations such as Lingering odors,  inconsistent intensity, heat dissipation and  limited scent libraries </a:t>
            </a:r>
            <a:endParaRPr lang="en-US">
              <a:solidFill>
                <a:srgbClr val="444444"/>
              </a:solidFill>
              <a:ea typeface="+mn-lt"/>
              <a:cs typeface="+mn-lt"/>
            </a:endParaRPr>
          </a:p>
          <a:p>
            <a:endParaRPr lang="en-US">
              <a:ea typeface="+mn-lt"/>
              <a:cs typeface="+mn-lt"/>
            </a:endParaRPr>
          </a:p>
          <a:p>
            <a:endParaRPr lang="en-US">
              <a:ea typeface="+mn-lt"/>
              <a:cs typeface="+mn-lt"/>
            </a:endParaRPr>
          </a:p>
          <a:p>
            <a:endParaRPr lang="en-US">
              <a:ea typeface="+mn-lt"/>
              <a:cs typeface="+mn-lt"/>
            </a:endParaRPr>
          </a:p>
          <a:p>
            <a:r>
              <a:rPr lang="en-US">
                <a:ea typeface="+mn-lt"/>
                <a:cs typeface="+mn-lt"/>
              </a:rPr>
              <a:t>Cheminformatics and AI enable:</a:t>
            </a:r>
            <a:endParaRPr lang="en-US">
              <a:ea typeface="Calibri"/>
              <a:cs typeface="Calibri"/>
            </a:endParaRPr>
          </a:p>
          <a:p>
            <a:pPr marL="342900" indent="-342900">
              <a:buFont typeface="Arial"/>
              <a:buChar char="•"/>
            </a:pPr>
            <a:r>
              <a:rPr lang="en-US">
                <a:ea typeface="+mn-lt"/>
                <a:cs typeface="+mn-lt"/>
              </a:rPr>
              <a:t>Odor profile prediction from mass spectra.</a:t>
            </a:r>
            <a:endParaRPr lang="en-US">
              <a:ea typeface="Calibri" panose="020F0502020204030204"/>
              <a:cs typeface="Calibri" panose="020F0502020204030204"/>
            </a:endParaRPr>
          </a:p>
          <a:p>
            <a:pPr marL="342900" indent="-342900">
              <a:buFont typeface="Arial"/>
              <a:buChar char="•"/>
            </a:pPr>
            <a:r>
              <a:rPr lang="en-US">
                <a:ea typeface="+mn-lt"/>
                <a:cs typeface="+mn-lt"/>
              </a:rPr>
              <a:t>Scent generation based on semantic descriptors.</a:t>
            </a:r>
            <a:endParaRPr lang="en-US">
              <a:ea typeface="Calibri" panose="020F0502020204030204"/>
              <a:cs typeface="Calibri" panose="020F0502020204030204"/>
            </a:endParaRPr>
          </a:p>
          <a:p>
            <a:pPr marL="342900" indent="-342900">
              <a:buFont typeface="Arial"/>
              <a:buChar char="•"/>
            </a:pPr>
            <a:r>
              <a:rPr lang="en-US">
                <a:ea typeface="+mn-lt"/>
                <a:cs typeface="+mn-lt"/>
              </a:rPr>
              <a:t>First studies to create real scents aligned with odor descriptors validated via human evaluation.</a:t>
            </a:r>
          </a:p>
          <a:p>
            <a:pPr marL="342900" indent="-342900">
              <a:buFont typeface="Arial"/>
              <a:buChar char="•"/>
            </a:pPr>
            <a:r>
              <a:rPr lang="en-US">
                <a:ea typeface="+mn-lt"/>
                <a:cs typeface="+mn-lt"/>
              </a:rPr>
              <a:t>Use of autoencoders and SMOTE to predict perception from essential oil spectra.</a:t>
            </a:r>
            <a:endParaRPr lang="en-US">
              <a:solidFill>
                <a:srgbClr val="000000"/>
              </a:solidFill>
              <a:ea typeface="+mn-lt"/>
              <a:cs typeface="+mn-lt"/>
            </a:endParaRPr>
          </a:p>
          <a:p>
            <a:pPr marL="342900" indent="-342900">
              <a:buFont typeface="Arial"/>
              <a:buChar char="•"/>
            </a:pPr>
            <a:r>
              <a:rPr lang="en-US">
                <a:ea typeface="+mn-lt"/>
                <a:cs typeface="+mn-lt"/>
              </a:rPr>
              <a:t>Generation of new physical scents with targeted descriptors</a:t>
            </a:r>
            <a:endParaRPr lang="en-US">
              <a:solidFill>
                <a:srgbClr val="444444"/>
              </a:solidFill>
              <a:ea typeface="+mn-lt"/>
              <a:cs typeface="+mn-lt"/>
            </a:endParaRPr>
          </a:p>
        </p:txBody>
      </p:sp>
      <p:pic>
        <p:nvPicPr>
          <p:cNvPr id="1026" name="Picture 2">
            <a:extLst>
              <a:ext uri="{FF2B5EF4-FFF2-40B4-BE49-F238E27FC236}">
                <a16:creationId xmlns:a16="http://schemas.microsoft.com/office/drawing/2014/main" id="{6A5A7412-DA86-6618-2428-55468ECC70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4586" y="2917371"/>
            <a:ext cx="1863676" cy="186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23367"/>
      </p:ext>
    </p:extLst>
  </p:cSld>
  <p:clrMapOvr>
    <a:masterClrMapping/>
  </p:clrMapOvr>
  <mc:AlternateContent xmlns:mc="http://schemas.openxmlformats.org/markup-compatibility/2006" xmlns:p14="http://schemas.microsoft.com/office/powerpoint/2010/main">
    <mc:Choice Requires="p14">
      <p:transition spd="slow" p14:dur="2000" advTm="70038"/>
    </mc:Choice>
    <mc:Fallback xmlns="">
      <p:transition spd="slow" advTm="7003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862A9-3434-58FB-EFB5-167A412C855A}"/>
            </a:ext>
          </a:extLst>
        </p:cNvPr>
        <p:cNvGrpSpPr/>
        <p:nvPr/>
      </p:nvGrpSpPr>
      <p:grpSpPr>
        <a:xfrm>
          <a:off x="0" y="0"/>
          <a:ext cx="0" cy="0"/>
          <a:chOff x="0" y="0"/>
          <a:chExt cx="0" cy="0"/>
        </a:xfrm>
      </p:grpSpPr>
      <p:pic>
        <p:nvPicPr>
          <p:cNvPr id="11" name="Picture 10" descr="Graphical user interface, application&#10;&#10;Description automatically generated">
            <a:extLst>
              <a:ext uri="{FF2B5EF4-FFF2-40B4-BE49-F238E27FC236}">
                <a16:creationId xmlns:a16="http://schemas.microsoft.com/office/drawing/2014/main" id="{B7567861-C7F9-65E7-5009-D005DAA91692}"/>
              </a:ext>
            </a:extLst>
          </p:cNvPr>
          <p:cNvPicPr>
            <a:picLocks noChangeAspect="1"/>
          </p:cNvPicPr>
          <p:nvPr/>
        </p:nvPicPr>
        <p:blipFill>
          <a:blip r:embed="rId3"/>
          <a:stretch>
            <a:fillRect/>
          </a:stretch>
        </p:blipFill>
        <p:spPr>
          <a:xfrm>
            <a:off x="-60158" y="0"/>
            <a:ext cx="12192000" cy="6858000"/>
          </a:xfrm>
          <a:prstGeom prst="rect">
            <a:avLst/>
          </a:prstGeom>
        </p:spPr>
      </p:pic>
      <p:grpSp>
        <p:nvGrpSpPr>
          <p:cNvPr id="5" name="Group 4">
            <a:extLst>
              <a:ext uri="{FF2B5EF4-FFF2-40B4-BE49-F238E27FC236}">
                <a16:creationId xmlns:a16="http://schemas.microsoft.com/office/drawing/2014/main" id="{36B3A79A-DA86-6864-1C20-B400D393B3F1}"/>
              </a:ext>
            </a:extLst>
          </p:cNvPr>
          <p:cNvGrpSpPr/>
          <p:nvPr/>
        </p:nvGrpSpPr>
        <p:grpSpPr>
          <a:xfrm>
            <a:off x="1838744" y="801413"/>
            <a:ext cx="4445879" cy="671214"/>
            <a:chOff x="1838744" y="801413"/>
            <a:chExt cx="4445879" cy="671214"/>
          </a:xfrm>
        </p:grpSpPr>
        <p:sp>
          <p:nvSpPr>
            <p:cNvPr id="4" name="TextBox 3">
              <a:extLst>
                <a:ext uri="{FF2B5EF4-FFF2-40B4-BE49-F238E27FC236}">
                  <a16:creationId xmlns:a16="http://schemas.microsoft.com/office/drawing/2014/main" id="{E56E2A4B-4AE0-9736-F493-1767CF33F759}"/>
                </a:ext>
              </a:extLst>
            </p:cNvPr>
            <p:cNvSpPr txBox="1"/>
            <p:nvPr/>
          </p:nvSpPr>
          <p:spPr>
            <a:xfrm>
              <a:off x="1838744" y="801413"/>
              <a:ext cx="4445879" cy="584775"/>
            </a:xfrm>
            <a:prstGeom prst="rect">
              <a:avLst/>
            </a:prstGeom>
            <a:noFill/>
          </p:spPr>
          <p:txBody>
            <a:bodyPr wrap="square" lIns="91440" tIns="45720" rIns="91440" bIns="45720" rtlCol="0" anchor="t">
              <a:spAutoFit/>
            </a:bodyPr>
            <a:lstStyle/>
            <a:p>
              <a:r>
                <a:rPr lang="en-US" sz="3200" b="1">
                  <a:solidFill>
                    <a:srgbClr val="841617"/>
                  </a:solidFill>
                  <a:latin typeface="Mongoose Regular"/>
                </a:rPr>
                <a:t>Literature Review</a:t>
              </a:r>
              <a:endParaRPr lang="en-US" sz="3200" b="1">
                <a:solidFill>
                  <a:srgbClr val="841617"/>
                </a:solidFill>
                <a:latin typeface="Mongoose Regular" panose="02000000000000000000" pitchFamily="2" charset="77"/>
              </a:endParaRPr>
            </a:p>
          </p:txBody>
        </p:sp>
        <p:sp>
          <p:nvSpPr>
            <p:cNvPr id="6" name="Parallelogram 5">
              <a:extLst>
                <a:ext uri="{FF2B5EF4-FFF2-40B4-BE49-F238E27FC236}">
                  <a16:creationId xmlns:a16="http://schemas.microsoft.com/office/drawing/2014/main" id="{28CD9FF7-0377-F5EC-76A0-5DC0F2F32965}"/>
                </a:ext>
              </a:extLst>
            </p:cNvPr>
            <p:cNvSpPr/>
            <p:nvPr/>
          </p:nvSpPr>
          <p:spPr>
            <a:xfrm>
              <a:off x="1960186" y="1426908"/>
              <a:ext cx="3816726" cy="45719"/>
            </a:xfrm>
            <a:custGeom>
              <a:avLst/>
              <a:gdLst>
                <a:gd name="connsiteX0" fmla="*/ 0 w 2425700"/>
                <a:gd name="connsiteY0" fmla="*/ 323850 h 323850"/>
                <a:gd name="connsiteX1" fmla="*/ 80963 w 2425700"/>
                <a:gd name="connsiteY1" fmla="*/ 0 h 323850"/>
                <a:gd name="connsiteX2" fmla="*/ 2425700 w 2425700"/>
                <a:gd name="connsiteY2" fmla="*/ 0 h 323850"/>
                <a:gd name="connsiteX3" fmla="*/ 2344738 w 2425700"/>
                <a:gd name="connsiteY3" fmla="*/ 323850 h 323850"/>
                <a:gd name="connsiteX4" fmla="*/ 0 w 2425700"/>
                <a:gd name="connsiteY4" fmla="*/ 323850 h 323850"/>
                <a:gd name="connsiteX0" fmla="*/ 0 w 2425700"/>
                <a:gd name="connsiteY0" fmla="*/ 323850 h 323850"/>
                <a:gd name="connsiteX1" fmla="*/ 1588 w 2425700"/>
                <a:gd name="connsiteY1" fmla="*/ 3175 h 323850"/>
                <a:gd name="connsiteX2" fmla="*/ 2425700 w 2425700"/>
                <a:gd name="connsiteY2" fmla="*/ 0 h 323850"/>
                <a:gd name="connsiteX3" fmla="*/ 2344738 w 2425700"/>
                <a:gd name="connsiteY3" fmla="*/ 323850 h 323850"/>
                <a:gd name="connsiteX4" fmla="*/ 0 w 2425700"/>
                <a:gd name="connsiteY4" fmla="*/ 3238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700" h="323850">
                  <a:moveTo>
                    <a:pt x="0" y="323850"/>
                  </a:moveTo>
                  <a:cubicBezTo>
                    <a:pt x="529" y="216958"/>
                    <a:pt x="1059" y="110067"/>
                    <a:pt x="1588" y="3175"/>
                  </a:cubicBezTo>
                  <a:lnTo>
                    <a:pt x="2425700" y="0"/>
                  </a:lnTo>
                  <a:lnTo>
                    <a:pt x="2344738" y="323850"/>
                  </a:lnTo>
                  <a:lnTo>
                    <a:pt x="0" y="323850"/>
                  </a:lnTo>
                  <a:close/>
                </a:path>
              </a:pathLst>
            </a:custGeom>
            <a:solidFill>
              <a:srgbClr val="841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DCEB"/>
                </a:solidFill>
              </a:endParaRPr>
            </a:p>
          </p:txBody>
        </p:sp>
      </p:grpSp>
      <p:sp>
        <p:nvSpPr>
          <p:cNvPr id="2" name="TextBox 1">
            <a:extLst>
              <a:ext uri="{FF2B5EF4-FFF2-40B4-BE49-F238E27FC236}">
                <a16:creationId xmlns:a16="http://schemas.microsoft.com/office/drawing/2014/main" id="{220A0292-4B64-BBEF-A52D-5A0BB43A2DD5}"/>
              </a:ext>
            </a:extLst>
          </p:cNvPr>
          <p:cNvSpPr txBox="1"/>
          <p:nvPr/>
        </p:nvSpPr>
        <p:spPr>
          <a:xfrm>
            <a:off x="983738" y="1717402"/>
            <a:ext cx="9957268" cy="4093428"/>
          </a:xfrm>
          <a:prstGeom prst="rect">
            <a:avLst/>
          </a:prstGeom>
          <a:noFill/>
        </p:spPr>
        <p:txBody>
          <a:bodyPr wrap="square" lIns="91440" tIns="45720" rIns="91440" bIns="45720" rtlCol="0" anchor="t">
            <a:spAutoFit/>
          </a:bodyPr>
          <a:lstStyle/>
          <a:p>
            <a:r>
              <a:rPr lang="en-US" sz="2000">
                <a:ea typeface="+mn-lt"/>
                <a:cs typeface="+mn-lt"/>
              </a:rPr>
              <a:t>Neuroscience &amp; Linguistic Integration</a:t>
            </a:r>
          </a:p>
          <a:p>
            <a:pPr marL="342900" indent="-342900">
              <a:buFont typeface="Arial,Sans-Serif"/>
              <a:buChar char="•"/>
            </a:pPr>
            <a:r>
              <a:rPr lang="en-US" sz="2000">
                <a:ea typeface="+mn-lt"/>
                <a:cs typeface="+mn-lt"/>
              </a:rPr>
              <a:t>Smell linked directly to the limbic system → influences fear, emotion, and memory.</a:t>
            </a:r>
          </a:p>
          <a:p>
            <a:pPr marL="342900" indent="-342900">
              <a:buFont typeface="Arial,Sans-Serif"/>
              <a:buChar char="•"/>
            </a:pPr>
            <a:r>
              <a:rPr lang="en-US" sz="2000">
                <a:ea typeface="+mn-lt"/>
                <a:cs typeface="+mn-lt"/>
              </a:rPr>
              <a:t>Word embeddings (e.g., Word2Vec) bridge language and olfactory perception.</a:t>
            </a:r>
          </a:p>
          <a:p>
            <a:pPr marL="342900" indent="-342900">
              <a:buFont typeface="Arial,Sans-Serif"/>
              <a:buChar char="•"/>
            </a:pPr>
            <a:r>
              <a:rPr lang="en-US" sz="2000">
                <a:ea typeface="+mn-lt"/>
                <a:cs typeface="+mn-lt"/>
              </a:rPr>
              <a:t>Cross-cultural descriptors highlight limitations in English odor vocabulary.</a:t>
            </a:r>
          </a:p>
          <a:p>
            <a:endParaRPr lang="en-US" sz="2000">
              <a:ea typeface="+mn-lt"/>
              <a:cs typeface="+mn-lt"/>
            </a:endParaRPr>
          </a:p>
          <a:p>
            <a:r>
              <a:rPr lang="en-US" sz="2000">
                <a:ea typeface="+mn-lt"/>
                <a:cs typeface="+mn-lt"/>
              </a:rPr>
              <a:t>Research Gaps</a:t>
            </a:r>
            <a:endParaRPr lang="en-US" sz="2000">
              <a:ea typeface="Calibri"/>
              <a:cs typeface="Calibri"/>
            </a:endParaRPr>
          </a:p>
          <a:p>
            <a:pPr marL="342900" indent="-342900">
              <a:buFont typeface="Arial"/>
              <a:buChar char="•"/>
            </a:pPr>
            <a:r>
              <a:rPr lang="en-US" sz="2000">
                <a:ea typeface="+mn-lt"/>
                <a:cs typeface="+mn-lt"/>
              </a:rPr>
              <a:t>Need for calibration of odor intensity based on individual olfactory thresholds.</a:t>
            </a:r>
          </a:p>
          <a:p>
            <a:pPr marL="342900" indent="-342900">
              <a:buFont typeface="Arial"/>
              <a:buChar char="•"/>
            </a:pPr>
            <a:r>
              <a:rPr lang="en-US" sz="2000">
                <a:ea typeface="+mn-lt"/>
                <a:cs typeface="+mn-lt"/>
              </a:rPr>
              <a:t>Few clinical trials validating OVR for trauma-specific therapy.</a:t>
            </a:r>
          </a:p>
          <a:p>
            <a:pPr marL="342900" indent="-342900">
              <a:buFont typeface="Arial"/>
              <a:buChar char="•"/>
            </a:pPr>
            <a:r>
              <a:rPr lang="en-US" sz="2000">
                <a:ea typeface="+mn-lt"/>
                <a:cs typeface="+mn-lt"/>
              </a:rPr>
              <a:t>Little to no data on odor parameters needed for OVR therapy for PTSD cases.</a:t>
            </a:r>
            <a:endParaRPr lang="en-US"/>
          </a:p>
          <a:p>
            <a:pPr marL="342900" indent="-342900">
              <a:buFont typeface="Arial"/>
              <a:buChar char="•"/>
            </a:pPr>
            <a:r>
              <a:rPr lang="en-US" sz="2000">
                <a:ea typeface="+mn-lt"/>
                <a:cs typeface="+mn-lt"/>
              </a:rPr>
              <a:t>VR technology - more development needed in thermal management, odor dissipation, and sensorial consistency.</a:t>
            </a:r>
          </a:p>
          <a:p>
            <a:pPr marL="342900" indent="-342900">
              <a:buFont typeface="Arial"/>
              <a:buChar char="•"/>
            </a:pPr>
            <a:endParaRPr lang="en-US" sz="2000">
              <a:ea typeface="+mn-lt"/>
              <a:cs typeface="+mn-lt"/>
            </a:endParaRPr>
          </a:p>
          <a:p>
            <a:r>
              <a:rPr lang="en-US" sz="2000">
                <a:ea typeface="+mn-lt"/>
                <a:cs typeface="+mn-lt"/>
              </a:rPr>
              <a:t>Outlook – Advances in Neuroscience, Chemistry, and AI paving the way for OVR</a:t>
            </a:r>
          </a:p>
        </p:txBody>
      </p:sp>
    </p:spTree>
    <p:extLst>
      <p:ext uri="{BB962C8B-B14F-4D97-AF65-F5344CB8AC3E}">
        <p14:creationId xmlns:p14="http://schemas.microsoft.com/office/powerpoint/2010/main" val="61074160"/>
      </p:ext>
    </p:extLst>
  </p:cSld>
  <p:clrMapOvr>
    <a:masterClrMapping/>
  </p:clrMapOvr>
  <mc:AlternateContent xmlns:mc="http://schemas.openxmlformats.org/markup-compatibility/2006" xmlns:p14="http://schemas.microsoft.com/office/powerpoint/2010/main">
    <mc:Choice Requires="p14">
      <p:transition spd="slow" p14:dur="2000" advTm="55931"/>
    </mc:Choice>
    <mc:Fallback xmlns="">
      <p:transition spd="slow" advTm="5593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51016-5E8E-2712-8845-80137E6F7E93}"/>
            </a:ext>
          </a:extLst>
        </p:cNvPr>
        <p:cNvGrpSpPr/>
        <p:nvPr/>
      </p:nvGrpSpPr>
      <p:grpSpPr>
        <a:xfrm>
          <a:off x="0" y="0"/>
          <a:ext cx="0" cy="0"/>
          <a:chOff x="0" y="0"/>
          <a:chExt cx="0" cy="0"/>
        </a:xfrm>
      </p:grpSpPr>
      <p:pic>
        <p:nvPicPr>
          <p:cNvPr id="11" name="Picture 10" descr="Graphical user interface, application&#10;&#10;Description automatically generated">
            <a:extLst>
              <a:ext uri="{FF2B5EF4-FFF2-40B4-BE49-F238E27FC236}">
                <a16:creationId xmlns:a16="http://schemas.microsoft.com/office/drawing/2014/main" id="{1C4237D0-2602-47F5-560C-BA1F9F009344}"/>
              </a:ext>
            </a:extLst>
          </p:cNvPr>
          <p:cNvPicPr>
            <a:picLocks noChangeAspect="1"/>
          </p:cNvPicPr>
          <p:nvPr/>
        </p:nvPicPr>
        <p:blipFill>
          <a:blip r:embed="rId3"/>
          <a:stretch>
            <a:fillRect/>
          </a:stretch>
        </p:blipFill>
        <p:spPr>
          <a:xfrm>
            <a:off x="-60158" y="0"/>
            <a:ext cx="12192000" cy="6858000"/>
          </a:xfrm>
          <a:prstGeom prst="rect">
            <a:avLst/>
          </a:prstGeom>
        </p:spPr>
      </p:pic>
      <p:grpSp>
        <p:nvGrpSpPr>
          <p:cNvPr id="5" name="Group 4">
            <a:extLst>
              <a:ext uri="{FF2B5EF4-FFF2-40B4-BE49-F238E27FC236}">
                <a16:creationId xmlns:a16="http://schemas.microsoft.com/office/drawing/2014/main" id="{7ABFC1B1-54F5-BBE4-94F3-EA40836192B2}"/>
              </a:ext>
            </a:extLst>
          </p:cNvPr>
          <p:cNvGrpSpPr/>
          <p:nvPr/>
        </p:nvGrpSpPr>
        <p:grpSpPr>
          <a:xfrm>
            <a:off x="1838744" y="801413"/>
            <a:ext cx="8755120" cy="671214"/>
            <a:chOff x="1838744" y="801413"/>
            <a:chExt cx="8509879" cy="671214"/>
          </a:xfrm>
        </p:grpSpPr>
        <p:sp>
          <p:nvSpPr>
            <p:cNvPr id="4" name="TextBox 3">
              <a:extLst>
                <a:ext uri="{FF2B5EF4-FFF2-40B4-BE49-F238E27FC236}">
                  <a16:creationId xmlns:a16="http://schemas.microsoft.com/office/drawing/2014/main" id="{727509E1-1DF0-DB02-B9AF-749296072E0A}"/>
                </a:ext>
              </a:extLst>
            </p:cNvPr>
            <p:cNvSpPr txBox="1"/>
            <p:nvPr/>
          </p:nvSpPr>
          <p:spPr>
            <a:xfrm>
              <a:off x="1838744" y="801413"/>
              <a:ext cx="8509879" cy="584775"/>
            </a:xfrm>
            <a:prstGeom prst="rect">
              <a:avLst/>
            </a:prstGeom>
            <a:noFill/>
          </p:spPr>
          <p:txBody>
            <a:bodyPr wrap="square" lIns="91440" tIns="45720" rIns="91440" bIns="45720" rtlCol="0" anchor="t">
              <a:spAutoFit/>
            </a:bodyPr>
            <a:lstStyle/>
            <a:p>
              <a:r>
                <a:rPr lang="en-US" sz="3200" b="1">
                  <a:solidFill>
                    <a:srgbClr val="841617"/>
                  </a:solidFill>
                  <a:latin typeface="Mongoose Regular"/>
                </a:rPr>
                <a:t>Methodology – Technical Overview</a:t>
              </a:r>
              <a:endParaRPr lang="en-US"/>
            </a:p>
          </p:txBody>
        </p:sp>
        <p:sp>
          <p:nvSpPr>
            <p:cNvPr id="6" name="Parallelogram 5">
              <a:extLst>
                <a:ext uri="{FF2B5EF4-FFF2-40B4-BE49-F238E27FC236}">
                  <a16:creationId xmlns:a16="http://schemas.microsoft.com/office/drawing/2014/main" id="{1024F608-0061-4C93-6513-C0297C78DFE4}"/>
                </a:ext>
              </a:extLst>
            </p:cNvPr>
            <p:cNvSpPr/>
            <p:nvPr/>
          </p:nvSpPr>
          <p:spPr>
            <a:xfrm>
              <a:off x="1960186" y="1426908"/>
              <a:ext cx="3816726" cy="45719"/>
            </a:xfrm>
            <a:custGeom>
              <a:avLst/>
              <a:gdLst>
                <a:gd name="connsiteX0" fmla="*/ 0 w 2425700"/>
                <a:gd name="connsiteY0" fmla="*/ 323850 h 323850"/>
                <a:gd name="connsiteX1" fmla="*/ 80963 w 2425700"/>
                <a:gd name="connsiteY1" fmla="*/ 0 h 323850"/>
                <a:gd name="connsiteX2" fmla="*/ 2425700 w 2425700"/>
                <a:gd name="connsiteY2" fmla="*/ 0 h 323850"/>
                <a:gd name="connsiteX3" fmla="*/ 2344738 w 2425700"/>
                <a:gd name="connsiteY3" fmla="*/ 323850 h 323850"/>
                <a:gd name="connsiteX4" fmla="*/ 0 w 2425700"/>
                <a:gd name="connsiteY4" fmla="*/ 323850 h 323850"/>
                <a:gd name="connsiteX0" fmla="*/ 0 w 2425700"/>
                <a:gd name="connsiteY0" fmla="*/ 323850 h 323850"/>
                <a:gd name="connsiteX1" fmla="*/ 1588 w 2425700"/>
                <a:gd name="connsiteY1" fmla="*/ 3175 h 323850"/>
                <a:gd name="connsiteX2" fmla="*/ 2425700 w 2425700"/>
                <a:gd name="connsiteY2" fmla="*/ 0 h 323850"/>
                <a:gd name="connsiteX3" fmla="*/ 2344738 w 2425700"/>
                <a:gd name="connsiteY3" fmla="*/ 323850 h 323850"/>
                <a:gd name="connsiteX4" fmla="*/ 0 w 2425700"/>
                <a:gd name="connsiteY4" fmla="*/ 3238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700" h="323850">
                  <a:moveTo>
                    <a:pt x="0" y="323850"/>
                  </a:moveTo>
                  <a:cubicBezTo>
                    <a:pt x="529" y="216958"/>
                    <a:pt x="1059" y="110067"/>
                    <a:pt x="1588" y="3175"/>
                  </a:cubicBezTo>
                  <a:lnTo>
                    <a:pt x="2425700" y="0"/>
                  </a:lnTo>
                  <a:lnTo>
                    <a:pt x="2344738" y="323850"/>
                  </a:lnTo>
                  <a:lnTo>
                    <a:pt x="0" y="323850"/>
                  </a:lnTo>
                  <a:close/>
                </a:path>
              </a:pathLst>
            </a:custGeom>
            <a:solidFill>
              <a:srgbClr val="841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DCEB"/>
                </a:solidFill>
              </a:endParaRPr>
            </a:p>
          </p:txBody>
        </p:sp>
      </p:grpSp>
      <p:sp>
        <p:nvSpPr>
          <p:cNvPr id="2" name="TextBox 1">
            <a:extLst>
              <a:ext uri="{FF2B5EF4-FFF2-40B4-BE49-F238E27FC236}">
                <a16:creationId xmlns:a16="http://schemas.microsoft.com/office/drawing/2014/main" id="{9CC0AED8-36F4-9CAB-01D5-CC75EBA56479}"/>
              </a:ext>
            </a:extLst>
          </p:cNvPr>
          <p:cNvSpPr txBox="1"/>
          <p:nvPr/>
        </p:nvSpPr>
        <p:spPr>
          <a:xfrm>
            <a:off x="983738" y="1717402"/>
            <a:ext cx="7015370" cy="4093428"/>
          </a:xfrm>
          <a:prstGeom prst="rect">
            <a:avLst/>
          </a:prstGeom>
          <a:noFill/>
        </p:spPr>
        <p:txBody>
          <a:bodyPr wrap="square" lIns="91440" tIns="45720" rIns="91440" bIns="45720" rtlCol="0" anchor="t">
            <a:spAutoFit/>
          </a:bodyPr>
          <a:lstStyle/>
          <a:p>
            <a:r>
              <a:rPr lang="en-US" sz="2000">
                <a:ea typeface="+mn-lt"/>
                <a:cs typeface="+mn-lt"/>
              </a:rPr>
              <a:t>Integrated Modeling Framework</a:t>
            </a:r>
            <a:endParaRPr lang="en-US"/>
          </a:p>
          <a:p>
            <a:pPr marL="342900" indent="-342900">
              <a:buFont typeface="Arial,Sans-Serif"/>
              <a:buChar char="•"/>
            </a:pPr>
            <a:r>
              <a:rPr lang="en-US" sz="2000">
                <a:ea typeface="+mn-lt"/>
                <a:cs typeface="+mn-lt"/>
              </a:rPr>
              <a:t>Combine scent classification and hardware design using dual-pillar methodology</a:t>
            </a:r>
          </a:p>
          <a:p>
            <a:pPr marL="342900" indent="-342900">
              <a:buFont typeface="Arial,Sans-Serif"/>
              <a:buChar char="•"/>
            </a:pPr>
            <a:r>
              <a:rPr lang="en-US" sz="2000">
                <a:ea typeface="+mn-lt"/>
                <a:cs typeface="+mn-lt"/>
              </a:rPr>
              <a:t>Build meaningful semantic-linguistic clustering model to group 39 + 13 descriptors to 12 clinically meaningful scent profiles</a:t>
            </a:r>
          </a:p>
          <a:p>
            <a:pPr marL="800100" lvl="1" indent="-342900">
              <a:buFont typeface="Courier New"/>
              <a:buChar char="o"/>
            </a:pPr>
            <a:r>
              <a:rPr lang="en-US" sz="2000">
                <a:ea typeface="+mn-lt"/>
                <a:cs typeface="+mn-lt"/>
              </a:rPr>
              <a:t>Use Neural Network models with and without PCA to classify EO MS to target clusters</a:t>
            </a:r>
          </a:p>
          <a:p>
            <a:pPr marL="342900" indent="-342900">
              <a:buFont typeface="Arial,Sans-Serif"/>
              <a:buChar char="•"/>
            </a:pPr>
            <a:r>
              <a:rPr lang="en-US" sz="2000">
                <a:ea typeface="+mn-lt"/>
                <a:cs typeface="+mn-lt"/>
              </a:rPr>
              <a:t>Design a modular, SysML driven scent emitter device with embedded ports, thermal controls, and feedback systems linked to stakeholder requirements</a:t>
            </a:r>
          </a:p>
          <a:p>
            <a:pPr marL="800100" lvl="1" indent="-342900">
              <a:buFont typeface="Courier New"/>
              <a:buChar char="o"/>
            </a:pPr>
            <a:r>
              <a:rPr lang="en-US" sz="2000">
                <a:ea typeface="+mn-lt"/>
                <a:cs typeface="+mn-lt"/>
              </a:rPr>
              <a:t>Ensure traceability via requirement-to-design mapping in SysML blocks and validate clinical relevance and performance through improvements on previous research</a:t>
            </a:r>
          </a:p>
        </p:txBody>
      </p:sp>
      <p:pic>
        <p:nvPicPr>
          <p:cNvPr id="10" name="Picture 9" descr="A diagram of a model&#10;&#10;AI-generated content may be incorrect.">
            <a:extLst>
              <a:ext uri="{FF2B5EF4-FFF2-40B4-BE49-F238E27FC236}">
                <a16:creationId xmlns:a16="http://schemas.microsoft.com/office/drawing/2014/main" id="{DD0BDE03-0CEE-89C0-FB3A-3911FADC6DE1}"/>
              </a:ext>
            </a:extLst>
          </p:cNvPr>
          <p:cNvPicPr>
            <a:picLocks noChangeAspect="1"/>
          </p:cNvPicPr>
          <p:nvPr/>
        </p:nvPicPr>
        <p:blipFill>
          <a:blip r:embed="rId4"/>
          <a:stretch>
            <a:fillRect/>
          </a:stretch>
        </p:blipFill>
        <p:spPr>
          <a:xfrm>
            <a:off x="8004262" y="1380789"/>
            <a:ext cx="2725235" cy="408875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4119062494"/>
      </p:ext>
    </p:extLst>
  </p:cSld>
  <p:clrMapOvr>
    <a:masterClrMapping/>
  </p:clrMapOvr>
  <mc:AlternateContent xmlns:mc="http://schemas.openxmlformats.org/markup-compatibility/2006" xmlns:p14="http://schemas.microsoft.com/office/powerpoint/2010/main">
    <mc:Choice Requires="p14">
      <p:transition spd="slow" p14:dur="2000" advTm="98596"/>
    </mc:Choice>
    <mc:Fallback xmlns="">
      <p:transition spd="slow" advTm="9859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9F666-BE36-3CB8-4D16-6D0025CC231B}"/>
            </a:ext>
          </a:extLst>
        </p:cNvPr>
        <p:cNvGrpSpPr/>
        <p:nvPr/>
      </p:nvGrpSpPr>
      <p:grpSpPr>
        <a:xfrm>
          <a:off x="0" y="0"/>
          <a:ext cx="0" cy="0"/>
          <a:chOff x="0" y="0"/>
          <a:chExt cx="0" cy="0"/>
        </a:xfrm>
      </p:grpSpPr>
      <p:pic>
        <p:nvPicPr>
          <p:cNvPr id="11" name="Picture 10" descr="Graphical user interface, application&#10;&#10;Description automatically generated">
            <a:extLst>
              <a:ext uri="{FF2B5EF4-FFF2-40B4-BE49-F238E27FC236}">
                <a16:creationId xmlns:a16="http://schemas.microsoft.com/office/drawing/2014/main" id="{828C2226-5C00-8B3B-7181-B5E68CA0B801}"/>
              </a:ext>
            </a:extLst>
          </p:cNvPr>
          <p:cNvPicPr>
            <a:picLocks noChangeAspect="1"/>
          </p:cNvPicPr>
          <p:nvPr/>
        </p:nvPicPr>
        <p:blipFill>
          <a:blip r:embed="rId3"/>
          <a:stretch>
            <a:fillRect/>
          </a:stretch>
        </p:blipFill>
        <p:spPr>
          <a:xfrm>
            <a:off x="-60158" y="0"/>
            <a:ext cx="12192000" cy="6858000"/>
          </a:xfrm>
          <a:prstGeom prst="rect">
            <a:avLst/>
          </a:prstGeom>
        </p:spPr>
      </p:pic>
      <p:grpSp>
        <p:nvGrpSpPr>
          <p:cNvPr id="5" name="Group 4">
            <a:extLst>
              <a:ext uri="{FF2B5EF4-FFF2-40B4-BE49-F238E27FC236}">
                <a16:creationId xmlns:a16="http://schemas.microsoft.com/office/drawing/2014/main" id="{065DE7E0-4D03-4391-1DB2-CF7864AFBD1F}"/>
              </a:ext>
            </a:extLst>
          </p:cNvPr>
          <p:cNvGrpSpPr/>
          <p:nvPr/>
        </p:nvGrpSpPr>
        <p:grpSpPr>
          <a:xfrm>
            <a:off x="1838744" y="801413"/>
            <a:ext cx="8755120" cy="671214"/>
            <a:chOff x="1838744" y="801413"/>
            <a:chExt cx="8509879" cy="671214"/>
          </a:xfrm>
        </p:grpSpPr>
        <p:sp>
          <p:nvSpPr>
            <p:cNvPr id="4" name="TextBox 3">
              <a:extLst>
                <a:ext uri="{FF2B5EF4-FFF2-40B4-BE49-F238E27FC236}">
                  <a16:creationId xmlns:a16="http://schemas.microsoft.com/office/drawing/2014/main" id="{FA63F485-32B4-1940-E209-C3481ADBF7CF}"/>
                </a:ext>
              </a:extLst>
            </p:cNvPr>
            <p:cNvSpPr txBox="1"/>
            <p:nvPr/>
          </p:nvSpPr>
          <p:spPr>
            <a:xfrm>
              <a:off x="1838744" y="801413"/>
              <a:ext cx="8509879" cy="584775"/>
            </a:xfrm>
            <a:prstGeom prst="rect">
              <a:avLst/>
            </a:prstGeom>
            <a:noFill/>
          </p:spPr>
          <p:txBody>
            <a:bodyPr wrap="square" lIns="91440" tIns="45720" rIns="91440" bIns="45720" rtlCol="0" anchor="t">
              <a:spAutoFit/>
            </a:bodyPr>
            <a:lstStyle/>
            <a:p>
              <a:r>
                <a:rPr lang="en-US" sz="3200" b="1">
                  <a:solidFill>
                    <a:srgbClr val="841617"/>
                  </a:solidFill>
                  <a:latin typeface="Mongoose Regular"/>
                </a:rPr>
                <a:t>Methodology – Project &amp; Lifecycle Strategy</a:t>
              </a:r>
              <a:endParaRPr lang="en-US"/>
            </a:p>
          </p:txBody>
        </p:sp>
        <p:sp>
          <p:nvSpPr>
            <p:cNvPr id="6" name="Parallelogram 5">
              <a:extLst>
                <a:ext uri="{FF2B5EF4-FFF2-40B4-BE49-F238E27FC236}">
                  <a16:creationId xmlns:a16="http://schemas.microsoft.com/office/drawing/2014/main" id="{5E2EDE95-3675-179F-F018-12A4EAC83DBD}"/>
                </a:ext>
              </a:extLst>
            </p:cNvPr>
            <p:cNvSpPr/>
            <p:nvPr/>
          </p:nvSpPr>
          <p:spPr>
            <a:xfrm>
              <a:off x="1960186" y="1426908"/>
              <a:ext cx="3816726" cy="45719"/>
            </a:xfrm>
            <a:custGeom>
              <a:avLst/>
              <a:gdLst>
                <a:gd name="connsiteX0" fmla="*/ 0 w 2425700"/>
                <a:gd name="connsiteY0" fmla="*/ 323850 h 323850"/>
                <a:gd name="connsiteX1" fmla="*/ 80963 w 2425700"/>
                <a:gd name="connsiteY1" fmla="*/ 0 h 323850"/>
                <a:gd name="connsiteX2" fmla="*/ 2425700 w 2425700"/>
                <a:gd name="connsiteY2" fmla="*/ 0 h 323850"/>
                <a:gd name="connsiteX3" fmla="*/ 2344738 w 2425700"/>
                <a:gd name="connsiteY3" fmla="*/ 323850 h 323850"/>
                <a:gd name="connsiteX4" fmla="*/ 0 w 2425700"/>
                <a:gd name="connsiteY4" fmla="*/ 323850 h 323850"/>
                <a:gd name="connsiteX0" fmla="*/ 0 w 2425700"/>
                <a:gd name="connsiteY0" fmla="*/ 323850 h 323850"/>
                <a:gd name="connsiteX1" fmla="*/ 1588 w 2425700"/>
                <a:gd name="connsiteY1" fmla="*/ 3175 h 323850"/>
                <a:gd name="connsiteX2" fmla="*/ 2425700 w 2425700"/>
                <a:gd name="connsiteY2" fmla="*/ 0 h 323850"/>
                <a:gd name="connsiteX3" fmla="*/ 2344738 w 2425700"/>
                <a:gd name="connsiteY3" fmla="*/ 323850 h 323850"/>
                <a:gd name="connsiteX4" fmla="*/ 0 w 2425700"/>
                <a:gd name="connsiteY4" fmla="*/ 3238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700" h="323850">
                  <a:moveTo>
                    <a:pt x="0" y="323850"/>
                  </a:moveTo>
                  <a:cubicBezTo>
                    <a:pt x="529" y="216958"/>
                    <a:pt x="1059" y="110067"/>
                    <a:pt x="1588" y="3175"/>
                  </a:cubicBezTo>
                  <a:lnTo>
                    <a:pt x="2425700" y="0"/>
                  </a:lnTo>
                  <a:lnTo>
                    <a:pt x="2344738" y="323850"/>
                  </a:lnTo>
                  <a:lnTo>
                    <a:pt x="0" y="323850"/>
                  </a:lnTo>
                  <a:close/>
                </a:path>
              </a:pathLst>
            </a:custGeom>
            <a:solidFill>
              <a:srgbClr val="841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DCEB"/>
                </a:solidFill>
              </a:endParaRPr>
            </a:p>
          </p:txBody>
        </p:sp>
      </p:grpSp>
      <p:sp>
        <p:nvSpPr>
          <p:cNvPr id="2" name="TextBox 1">
            <a:extLst>
              <a:ext uri="{FF2B5EF4-FFF2-40B4-BE49-F238E27FC236}">
                <a16:creationId xmlns:a16="http://schemas.microsoft.com/office/drawing/2014/main" id="{9B471930-1380-677B-9B33-EFC2DF64D790}"/>
              </a:ext>
            </a:extLst>
          </p:cNvPr>
          <p:cNvSpPr txBox="1"/>
          <p:nvPr/>
        </p:nvSpPr>
        <p:spPr>
          <a:xfrm>
            <a:off x="983738" y="1717402"/>
            <a:ext cx="5113126" cy="3170099"/>
          </a:xfrm>
          <a:prstGeom prst="rect">
            <a:avLst/>
          </a:prstGeom>
          <a:noFill/>
        </p:spPr>
        <p:txBody>
          <a:bodyPr wrap="square" lIns="91440" tIns="45720" rIns="91440" bIns="45720" rtlCol="0" anchor="t">
            <a:spAutoFit/>
          </a:bodyPr>
          <a:lstStyle/>
          <a:p>
            <a:r>
              <a:rPr lang="en-US" sz="2000">
                <a:ea typeface="Calibri"/>
                <a:cs typeface="Calibri"/>
              </a:rPr>
              <a:t>Project Management and Lifecycle Engineering</a:t>
            </a:r>
          </a:p>
          <a:p>
            <a:pPr marL="342900" indent="-342900">
              <a:buFont typeface="Arial,Sans-Serif"/>
              <a:buChar char="•"/>
            </a:pPr>
            <a:r>
              <a:rPr lang="en-US" sz="2000">
                <a:ea typeface="+mn-lt"/>
                <a:cs typeface="+mn-lt"/>
              </a:rPr>
              <a:t>Establish a structured development flow</a:t>
            </a:r>
          </a:p>
          <a:p>
            <a:pPr marL="342900" indent="-342900">
              <a:buFont typeface="Arial,Sans-Serif"/>
              <a:buChar char="•"/>
            </a:pPr>
            <a:r>
              <a:rPr lang="en-US" sz="2000">
                <a:ea typeface="+mn-lt"/>
                <a:cs typeface="+mn-lt"/>
              </a:rPr>
              <a:t>Apply simulation-based methods to evaluate and prioritize risk response</a:t>
            </a:r>
          </a:p>
          <a:p>
            <a:pPr marL="342900" indent="-342900">
              <a:buFont typeface="Arial,Sans-Serif"/>
              <a:buChar char="•"/>
            </a:pPr>
            <a:r>
              <a:rPr lang="en-US" sz="2000">
                <a:ea typeface="+mn-lt"/>
                <a:cs typeface="+mn-lt"/>
              </a:rPr>
              <a:t>Categorize stakeholders by influence and interest for tailored engagement</a:t>
            </a:r>
          </a:p>
          <a:p>
            <a:pPr marL="342900" indent="-342900">
              <a:buFont typeface="Arial,Sans-Serif"/>
              <a:buChar char="•"/>
            </a:pPr>
            <a:r>
              <a:rPr lang="en-US" sz="2000">
                <a:ea typeface="+mn-lt"/>
                <a:cs typeface="+mn-lt"/>
              </a:rPr>
              <a:t>Prepare long-term system assets such as</a:t>
            </a:r>
          </a:p>
          <a:p>
            <a:pPr marL="800100" lvl="1" indent="-342900">
              <a:buFont typeface="Courier New"/>
              <a:buChar char="o"/>
            </a:pPr>
            <a:r>
              <a:rPr lang="en-US" sz="2000">
                <a:ea typeface="+mn-lt"/>
                <a:cs typeface="+mn-lt"/>
              </a:rPr>
              <a:t>Documentation</a:t>
            </a:r>
          </a:p>
          <a:p>
            <a:pPr marL="800100" lvl="1" indent="-342900">
              <a:buFont typeface="Courier New"/>
              <a:buChar char="o"/>
            </a:pPr>
            <a:r>
              <a:rPr lang="en-US" sz="2000">
                <a:ea typeface="+mn-lt"/>
                <a:cs typeface="+mn-lt"/>
              </a:rPr>
              <a:t>Validation models</a:t>
            </a:r>
          </a:p>
          <a:p>
            <a:pPr marL="800100" lvl="1" indent="-342900">
              <a:buFont typeface="Courier New"/>
              <a:buChar char="o"/>
            </a:pPr>
            <a:r>
              <a:rPr lang="en-US" sz="2000">
                <a:ea typeface="+mn-lt"/>
                <a:cs typeface="+mn-lt"/>
              </a:rPr>
              <a:t>Transfer plans</a:t>
            </a:r>
          </a:p>
        </p:txBody>
      </p:sp>
      <p:pic>
        <p:nvPicPr>
          <p:cNvPr id="3" name="Picture 2" descr="A screenshot of a phone&#10;&#10;AI-generated content may be incorrect.">
            <a:extLst>
              <a:ext uri="{FF2B5EF4-FFF2-40B4-BE49-F238E27FC236}">
                <a16:creationId xmlns:a16="http://schemas.microsoft.com/office/drawing/2014/main" id="{4E9DFB13-9299-0FCB-3F81-6D6620178832}"/>
              </a:ext>
            </a:extLst>
          </p:cNvPr>
          <p:cNvPicPr>
            <a:picLocks noChangeAspect="1"/>
          </p:cNvPicPr>
          <p:nvPr/>
        </p:nvPicPr>
        <p:blipFill>
          <a:blip r:embed="rId4"/>
          <a:stretch>
            <a:fillRect/>
          </a:stretch>
        </p:blipFill>
        <p:spPr>
          <a:xfrm>
            <a:off x="6900514" y="1481432"/>
            <a:ext cx="3162302" cy="4488998"/>
          </a:xfrm>
          <a:prstGeom prst="rect">
            <a:avLst/>
          </a:prstGeom>
        </p:spPr>
      </p:pic>
    </p:spTree>
    <p:extLst>
      <p:ext uri="{BB962C8B-B14F-4D97-AF65-F5344CB8AC3E}">
        <p14:creationId xmlns:p14="http://schemas.microsoft.com/office/powerpoint/2010/main" val="370906050"/>
      </p:ext>
    </p:extLst>
  </p:cSld>
  <p:clrMapOvr>
    <a:masterClrMapping/>
  </p:clrMapOvr>
  <mc:AlternateContent xmlns:mc="http://schemas.openxmlformats.org/markup-compatibility/2006" xmlns:p14="http://schemas.microsoft.com/office/powerpoint/2010/main">
    <mc:Choice Requires="p14">
      <p:transition spd="slow" p14:dur="2000" advTm="86580"/>
    </mc:Choice>
    <mc:Fallback xmlns="">
      <p:transition spd="slow" advTm="8658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8EDF2-6705-E434-FC6B-82ADD1805A08}"/>
            </a:ext>
          </a:extLst>
        </p:cNvPr>
        <p:cNvGrpSpPr/>
        <p:nvPr/>
      </p:nvGrpSpPr>
      <p:grpSpPr>
        <a:xfrm>
          <a:off x="0" y="0"/>
          <a:ext cx="0" cy="0"/>
          <a:chOff x="0" y="0"/>
          <a:chExt cx="0" cy="0"/>
        </a:xfrm>
      </p:grpSpPr>
      <p:pic>
        <p:nvPicPr>
          <p:cNvPr id="11" name="Picture 10" descr="Graphical user interface, application&#10;&#10;Description automatically generated">
            <a:extLst>
              <a:ext uri="{FF2B5EF4-FFF2-40B4-BE49-F238E27FC236}">
                <a16:creationId xmlns:a16="http://schemas.microsoft.com/office/drawing/2014/main" id="{35955899-F301-B1CC-1B58-D72A1E1437C6}"/>
              </a:ext>
            </a:extLst>
          </p:cNvPr>
          <p:cNvPicPr>
            <a:picLocks noChangeAspect="1"/>
          </p:cNvPicPr>
          <p:nvPr/>
        </p:nvPicPr>
        <p:blipFill>
          <a:blip r:embed="rId3"/>
          <a:stretch>
            <a:fillRect/>
          </a:stretch>
        </p:blipFill>
        <p:spPr>
          <a:xfrm>
            <a:off x="-60158" y="0"/>
            <a:ext cx="12192000" cy="6858000"/>
          </a:xfrm>
          <a:prstGeom prst="rect">
            <a:avLst/>
          </a:prstGeom>
        </p:spPr>
      </p:pic>
      <p:grpSp>
        <p:nvGrpSpPr>
          <p:cNvPr id="5" name="Group 4">
            <a:extLst>
              <a:ext uri="{FF2B5EF4-FFF2-40B4-BE49-F238E27FC236}">
                <a16:creationId xmlns:a16="http://schemas.microsoft.com/office/drawing/2014/main" id="{E02CF0DF-84B2-DE24-BEA1-C5655296B779}"/>
              </a:ext>
            </a:extLst>
          </p:cNvPr>
          <p:cNvGrpSpPr/>
          <p:nvPr/>
        </p:nvGrpSpPr>
        <p:grpSpPr>
          <a:xfrm>
            <a:off x="1838744" y="801413"/>
            <a:ext cx="8755120" cy="671214"/>
            <a:chOff x="1838744" y="801413"/>
            <a:chExt cx="8509879" cy="671214"/>
          </a:xfrm>
        </p:grpSpPr>
        <p:sp>
          <p:nvSpPr>
            <p:cNvPr id="4" name="TextBox 3">
              <a:extLst>
                <a:ext uri="{FF2B5EF4-FFF2-40B4-BE49-F238E27FC236}">
                  <a16:creationId xmlns:a16="http://schemas.microsoft.com/office/drawing/2014/main" id="{504DBC27-C4DA-2839-674C-1D1EE0AB7E74}"/>
                </a:ext>
              </a:extLst>
            </p:cNvPr>
            <p:cNvSpPr txBox="1"/>
            <p:nvPr/>
          </p:nvSpPr>
          <p:spPr>
            <a:xfrm>
              <a:off x="1838744" y="801413"/>
              <a:ext cx="8509879" cy="584775"/>
            </a:xfrm>
            <a:prstGeom prst="rect">
              <a:avLst/>
            </a:prstGeom>
            <a:noFill/>
          </p:spPr>
          <p:txBody>
            <a:bodyPr wrap="square" lIns="91440" tIns="45720" rIns="91440" bIns="45720" rtlCol="0" anchor="t">
              <a:spAutoFit/>
            </a:bodyPr>
            <a:lstStyle/>
            <a:p>
              <a:r>
                <a:rPr lang="en-US" sz="3200" b="1">
                  <a:solidFill>
                    <a:srgbClr val="841617"/>
                  </a:solidFill>
                  <a:latin typeface="Mongoose Regular"/>
                </a:rPr>
                <a:t>Analysis– Modeling Performance and Insights</a:t>
              </a:r>
              <a:endParaRPr lang="en-US"/>
            </a:p>
          </p:txBody>
        </p:sp>
        <p:sp>
          <p:nvSpPr>
            <p:cNvPr id="6" name="Parallelogram 5">
              <a:extLst>
                <a:ext uri="{FF2B5EF4-FFF2-40B4-BE49-F238E27FC236}">
                  <a16:creationId xmlns:a16="http://schemas.microsoft.com/office/drawing/2014/main" id="{E0597EC1-3BF6-207C-4134-A79795279DF5}"/>
                </a:ext>
              </a:extLst>
            </p:cNvPr>
            <p:cNvSpPr/>
            <p:nvPr/>
          </p:nvSpPr>
          <p:spPr>
            <a:xfrm>
              <a:off x="1960186" y="1426908"/>
              <a:ext cx="3816726" cy="45719"/>
            </a:xfrm>
            <a:custGeom>
              <a:avLst/>
              <a:gdLst>
                <a:gd name="connsiteX0" fmla="*/ 0 w 2425700"/>
                <a:gd name="connsiteY0" fmla="*/ 323850 h 323850"/>
                <a:gd name="connsiteX1" fmla="*/ 80963 w 2425700"/>
                <a:gd name="connsiteY1" fmla="*/ 0 h 323850"/>
                <a:gd name="connsiteX2" fmla="*/ 2425700 w 2425700"/>
                <a:gd name="connsiteY2" fmla="*/ 0 h 323850"/>
                <a:gd name="connsiteX3" fmla="*/ 2344738 w 2425700"/>
                <a:gd name="connsiteY3" fmla="*/ 323850 h 323850"/>
                <a:gd name="connsiteX4" fmla="*/ 0 w 2425700"/>
                <a:gd name="connsiteY4" fmla="*/ 323850 h 323850"/>
                <a:gd name="connsiteX0" fmla="*/ 0 w 2425700"/>
                <a:gd name="connsiteY0" fmla="*/ 323850 h 323850"/>
                <a:gd name="connsiteX1" fmla="*/ 1588 w 2425700"/>
                <a:gd name="connsiteY1" fmla="*/ 3175 h 323850"/>
                <a:gd name="connsiteX2" fmla="*/ 2425700 w 2425700"/>
                <a:gd name="connsiteY2" fmla="*/ 0 h 323850"/>
                <a:gd name="connsiteX3" fmla="*/ 2344738 w 2425700"/>
                <a:gd name="connsiteY3" fmla="*/ 323850 h 323850"/>
                <a:gd name="connsiteX4" fmla="*/ 0 w 2425700"/>
                <a:gd name="connsiteY4" fmla="*/ 3238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700" h="323850">
                  <a:moveTo>
                    <a:pt x="0" y="323850"/>
                  </a:moveTo>
                  <a:cubicBezTo>
                    <a:pt x="529" y="216958"/>
                    <a:pt x="1059" y="110067"/>
                    <a:pt x="1588" y="3175"/>
                  </a:cubicBezTo>
                  <a:lnTo>
                    <a:pt x="2425700" y="0"/>
                  </a:lnTo>
                  <a:lnTo>
                    <a:pt x="2344738" y="323850"/>
                  </a:lnTo>
                  <a:lnTo>
                    <a:pt x="0" y="323850"/>
                  </a:lnTo>
                  <a:close/>
                </a:path>
              </a:pathLst>
            </a:custGeom>
            <a:solidFill>
              <a:srgbClr val="841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DCEB"/>
                </a:solidFill>
              </a:endParaRPr>
            </a:p>
          </p:txBody>
        </p:sp>
      </p:grpSp>
      <p:sp>
        <p:nvSpPr>
          <p:cNvPr id="2" name="TextBox 1">
            <a:extLst>
              <a:ext uri="{FF2B5EF4-FFF2-40B4-BE49-F238E27FC236}">
                <a16:creationId xmlns:a16="http://schemas.microsoft.com/office/drawing/2014/main" id="{22CC7F05-7427-7BBB-5F76-7426F8CE82ED}"/>
              </a:ext>
            </a:extLst>
          </p:cNvPr>
          <p:cNvSpPr txBox="1"/>
          <p:nvPr/>
        </p:nvSpPr>
        <p:spPr>
          <a:xfrm>
            <a:off x="983738" y="1717402"/>
            <a:ext cx="9957268" cy="1815882"/>
          </a:xfrm>
          <a:prstGeom prst="rect">
            <a:avLst/>
          </a:prstGeom>
          <a:noFill/>
        </p:spPr>
        <p:txBody>
          <a:bodyPr wrap="square" lIns="91440" tIns="45720" rIns="91440" bIns="45720" rtlCol="0" anchor="t">
            <a:spAutoFit/>
          </a:bodyPr>
          <a:lstStyle/>
          <a:p>
            <a:r>
              <a:rPr lang="en-US" sz="2000">
                <a:ea typeface="Calibri"/>
                <a:cs typeface="Calibri"/>
              </a:rPr>
              <a:t>Predictive Scent Modeling Results</a:t>
            </a:r>
          </a:p>
          <a:p>
            <a:pPr marL="342900" indent="-342900">
              <a:buFont typeface="Arial,Sans-Serif"/>
              <a:buChar char="•"/>
            </a:pPr>
            <a:r>
              <a:rPr lang="en-US" sz="2000">
                <a:ea typeface="+mn-lt"/>
                <a:cs typeface="+mn-lt"/>
              </a:rPr>
              <a:t>From the 4 models, the CNN with PCA showed the highest cluster classification accuracy</a:t>
            </a:r>
          </a:p>
          <a:p>
            <a:pPr marL="800100" lvl="1" indent="-342900">
              <a:buFont typeface="Courier New"/>
              <a:buChar char="o"/>
            </a:pPr>
            <a:r>
              <a:rPr lang="en-US">
                <a:ea typeface="Calibri" panose="020F0502020204030204"/>
                <a:cs typeface="Calibri" panose="020F0502020204030204"/>
              </a:rPr>
              <a:t>Improving on the previous research models from around 70% to the current model's mid 80%</a:t>
            </a:r>
          </a:p>
          <a:p>
            <a:pPr marL="800100" lvl="1" indent="-342900">
              <a:buFont typeface="Courier New"/>
              <a:buChar char="o"/>
            </a:pPr>
            <a:r>
              <a:rPr lang="en-US">
                <a:ea typeface="Calibri" panose="020F0502020204030204"/>
                <a:cs typeface="Calibri" panose="020F0502020204030204"/>
              </a:rPr>
              <a:t>This model considers precision with a high F-1 score of mid 80% as well</a:t>
            </a:r>
          </a:p>
          <a:p>
            <a:pPr marL="342900" indent="-342900">
              <a:buFont typeface="Arial,Sans-Serif"/>
              <a:buChar char="•"/>
            </a:pPr>
            <a:r>
              <a:rPr lang="en-US">
                <a:ea typeface="Calibri" panose="020F0502020204030204"/>
                <a:cs typeface="Calibri" panose="020F0502020204030204"/>
              </a:rPr>
              <a:t>Semantic clustering improved generalization across rare descriptors and trauma-linked scents</a:t>
            </a:r>
          </a:p>
          <a:p>
            <a:pPr marL="342900" indent="-342900">
              <a:buFont typeface="Arial,Sans-Serif"/>
              <a:buChar char="•"/>
            </a:pPr>
            <a:r>
              <a:rPr lang="en-US">
                <a:ea typeface="Calibri" panose="020F0502020204030204"/>
                <a:cs typeface="Calibri" panose="020F0502020204030204"/>
              </a:rPr>
              <a:t>Cluster mapping revealed strong differentiation between target profiles and the remaining profiles</a:t>
            </a:r>
          </a:p>
        </p:txBody>
      </p:sp>
      <p:graphicFrame>
        <p:nvGraphicFramePr>
          <p:cNvPr id="7" name="Table 6">
            <a:extLst>
              <a:ext uri="{FF2B5EF4-FFF2-40B4-BE49-F238E27FC236}">
                <a16:creationId xmlns:a16="http://schemas.microsoft.com/office/drawing/2014/main" id="{19B0F558-A341-66C2-F942-FEE4CBCF20CC}"/>
              </a:ext>
            </a:extLst>
          </p:cNvPr>
          <p:cNvGraphicFramePr>
            <a:graphicFrameLocks noGrp="1"/>
          </p:cNvGraphicFramePr>
          <p:nvPr>
            <p:extLst>
              <p:ext uri="{D42A27DB-BD31-4B8C-83A1-F6EECF244321}">
                <p14:modId xmlns:p14="http://schemas.microsoft.com/office/powerpoint/2010/main" val="1057571344"/>
              </p:ext>
            </p:extLst>
          </p:nvPr>
        </p:nvGraphicFramePr>
        <p:xfrm>
          <a:off x="1604661" y="3760020"/>
          <a:ext cx="4362468" cy="1944370"/>
        </p:xfrm>
        <a:graphic>
          <a:graphicData uri="http://schemas.openxmlformats.org/drawingml/2006/table">
            <a:tbl>
              <a:tblPr bandRow="1">
                <a:tableStyleId>{073A0DAA-6AF3-43AB-8588-CEC1D06C72B9}</a:tableStyleId>
              </a:tblPr>
              <a:tblGrid>
                <a:gridCol w="1345513">
                  <a:extLst>
                    <a:ext uri="{9D8B030D-6E8A-4147-A177-3AD203B41FA5}">
                      <a16:colId xmlns:a16="http://schemas.microsoft.com/office/drawing/2014/main" val="1724501789"/>
                    </a:ext>
                  </a:extLst>
                </a:gridCol>
                <a:gridCol w="869150">
                  <a:extLst>
                    <a:ext uri="{9D8B030D-6E8A-4147-A177-3AD203B41FA5}">
                      <a16:colId xmlns:a16="http://schemas.microsoft.com/office/drawing/2014/main" val="2742653953"/>
                    </a:ext>
                  </a:extLst>
                </a:gridCol>
                <a:gridCol w="819007">
                  <a:extLst>
                    <a:ext uri="{9D8B030D-6E8A-4147-A177-3AD203B41FA5}">
                      <a16:colId xmlns:a16="http://schemas.microsoft.com/office/drawing/2014/main" val="2574561024"/>
                    </a:ext>
                  </a:extLst>
                </a:gridCol>
                <a:gridCol w="1328798">
                  <a:extLst>
                    <a:ext uri="{9D8B030D-6E8A-4147-A177-3AD203B41FA5}">
                      <a16:colId xmlns:a16="http://schemas.microsoft.com/office/drawing/2014/main" val="1998186796"/>
                    </a:ext>
                  </a:extLst>
                </a:gridCol>
              </a:tblGrid>
              <a:tr h="370880">
                <a:tc>
                  <a:txBody>
                    <a:bodyPr/>
                    <a:lstStyle/>
                    <a:p>
                      <a:pPr algn="just" rtl="0" fontAlgn="base">
                        <a:lnSpc>
                          <a:spcPts val="2700"/>
                        </a:lnSpc>
                        <a:buNone/>
                      </a:pPr>
                      <a:r>
                        <a:rPr lang="en-US" sz="1200">
                          <a:solidFill>
                            <a:srgbClr val="000000"/>
                          </a:solidFill>
                          <a:effectLst/>
                        </a:rPr>
                        <a:t>Model </a:t>
                      </a:r>
                      <a:endParaRPr lang="en-US">
                        <a:effectLst/>
                      </a:endParaRPr>
                    </a:p>
                  </a:txBody>
                  <a:tcPr marL="57150" marR="57150">
                    <a:lnL w="12700">
                      <a:solidFill>
                        <a:schemeClr val="tx1"/>
                      </a:solidFill>
                    </a:lnL>
                    <a:lnT w="12700">
                      <a:solidFill>
                        <a:schemeClr val="tx1"/>
                      </a:solidFill>
                    </a:lnT>
                  </a:tcPr>
                </a:tc>
                <a:tc>
                  <a:txBody>
                    <a:bodyPr/>
                    <a:lstStyle/>
                    <a:p>
                      <a:pPr algn="just" rtl="0" fontAlgn="base">
                        <a:lnSpc>
                          <a:spcPts val="2700"/>
                        </a:lnSpc>
                        <a:buNone/>
                      </a:pPr>
                      <a:r>
                        <a:rPr lang="en-US" sz="1200">
                          <a:solidFill>
                            <a:srgbClr val="000000"/>
                          </a:solidFill>
                          <a:effectLst/>
                        </a:rPr>
                        <a:t>Accuracy </a:t>
                      </a:r>
                      <a:endParaRPr lang="en-US">
                        <a:effectLst/>
                      </a:endParaRPr>
                    </a:p>
                  </a:txBody>
                  <a:tcPr marL="57150" marR="57150">
                    <a:lnT w="12700">
                      <a:solidFill>
                        <a:schemeClr val="tx1"/>
                      </a:solidFill>
                    </a:lnT>
                  </a:tcPr>
                </a:tc>
                <a:tc>
                  <a:txBody>
                    <a:bodyPr/>
                    <a:lstStyle/>
                    <a:p>
                      <a:pPr algn="just" rtl="0" fontAlgn="base">
                        <a:lnSpc>
                          <a:spcPts val="2700"/>
                        </a:lnSpc>
                        <a:buNone/>
                      </a:pPr>
                      <a:r>
                        <a:rPr lang="en-US" sz="1200">
                          <a:solidFill>
                            <a:srgbClr val="000000"/>
                          </a:solidFill>
                          <a:effectLst/>
                        </a:rPr>
                        <a:t>F1 Score </a:t>
                      </a:r>
                      <a:endParaRPr lang="en-US">
                        <a:effectLst/>
                      </a:endParaRPr>
                    </a:p>
                  </a:txBody>
                  <a:tcPr marL="57150" marR="57150">
                    <a:lnT w="12700">
                      <a:solidFill>
                        <a:schemeClr val="tx1"/>
                      </a:solidFill>
                    </a:lnT>
                  </a:tcPr>
                </a:tc>
                <a:tc>
                  <a:txBody>
                    <a:bodyPr/>
                    <a:lstStyle/>
                    <a:p>
                      <a:pPr algn="just" rtl="0" fontAlgn="base">
                        <a:lnSpc>
                          <a:spcPts val="2700"/>
                        </a:lnSpc>
                        <a:buNone/>
                      </a:pPr>
                      <a:r>
                        <a:rPr lang="en-US" sz="1200">
                          <a:solidFill>
                            <a:srgbClr val="000000"/>
                          </a:solidFill>
                          <a:effectLst/>
                        </a:rPr>
                        <a:t>Mean Confidence </a:t>
                      </a:r>
                      <a:endParaRPr lang="en-US">
                        <a:effectLst/>
                      </a:endParaRPr>
                    </a:p>
                  </a:txBody>
                  <a:tcPr marL="57150" marR="57150">
                    <a:lnR w="12700">
                      <a:solidFill>
                        <a:schemeClr val="tx1"/>
                      </a:solidFill>
                    </a:lnR>
                    <a:lnT w="12700">
                      <a:solidFill>
                        <a:schemeClr val="tx1"/>
                      </a:solidFill>
                    </a:lnT>
                  </a:tcPr>
                </a:tc>
                <a:extLst>
                  <a:ext uri="{0D108BD9-81ED-4DB2-BD59-A6C34878D82A}">
                    <a16:rowId xmlns:a16="http://schemas.microsoft.com/office/drawing/2014/main" val="3764978950"/>
                  </a:ext>
                </a:extLst>
              </a:tr>
              <a:tr h="370880">
                <a:tc>
                  <a:txBody>
                    <a:bodyPr/>
                    <a:lstStyle/>
                    <a:p>
                      <a:pPr algn="just" rtl="0" fontAlgn="base">
                        <a:lnSpc>
                          <a:spcPts val="2700"/>
                        </a:lnSpc>
                        <a:buNone/>
                      </a:pPr>
                      <a:r>
                        <a:rPr lang="en-US" sz="1200">
                          <a:solidFill>
                            <a:srgbClr val="000000"/>
                          </a:solidFill>
                          <a:effectLst/>
                        </a:rPr>
                        <a:t>CNN with PCA </a:t>
                      </a:r>
                      <a:endParaRPr lang="en-US">
                        <a:effectLst/>
                      </a:endParaRPr>
                    </a:p>
                  </a:txBody>
                  <a:tcPr marL="57150" marR="57150">
                    <a:lnL w="12700">
                      <a:solidFill>
                        <a:schemeClr val="tx1"/>
                      </a:solidFill>
                    </a:lnL>
                  </a:tcPr>
                </a:tc>
                <a:tc>
                  <a:txBody>
                    <a:bodyPr/>
                    <a:lstStyle/>
                    <a:p>
                      <a:pPr algn="just" rtl="0" fontAlgn="base">
                        <a:lnSpc>
                          <a:spcPts val="2700"/>
                        </a:lnSpc>
                        <a:buNone/>
                      </a:pPr>
                      <a:r>
                        <a:rPr lang="en-US" sz="1200">
                          <a:solidFill>
                            <a:srgbClr val="000000"/>
                          </a:solidFill>
                          <a:effectLst/>
                        </a:rPr>
                        <a:t>0.8421 </a:t>
                      </a:r>
                      <a:endParaRPr lang="en-US">
                        <a:effectLst/>
                      </a:endParaRPr>
                    </a:p>
                  </a:txBody>
                  <a:tcPr marL="57150" marR="57150"/>
                </a:tc>
                <a:tc>
                  <a:txBody>
                    <a:bodyPr/>
                    <a:lstStyle/>
                    <a:p>
                      <a:pPr algn="just" rtl="0" fontAlgn="base">
                        <a:lnSpc>
                          <a:spcPts val="2700"/>
                        </a:lnSpc>
                        <a:buNone/>
                      </a:pPr>
                      <a:r>
                        <a:rPr lang="en-US" sz="1200">
                          <a:solidFill>
                            <a:srgbClr val="000000"/>
                          </a:solidFill>
                          <a:effectLst/>
                        </a:rPr>
                        <a:t>0.8421 </a:t>
                      </a:r>
                      <a:endParaRPr lang="en-US">
                        <a:effectLst/>
                      </a:endParaRPr>
                    </a:p>
                  </a:txBody>
                  <a:tcPr marL="57150" marR="57150"/>
                </a:tc>
                <a:tc>
                  <a:txBody>
                    <a:bodyPr/>
                    <a:lstStyle/>
                    <a:p>
                      <a:pPr algn="just" rtl="0" fontAlgn="base">
                        <a:lnSpc>
                          <a:spcPts val="2700"/>
                        </a:lnSpc>
                        <a:buNone/>
                      </a:pPr>
                      <a:r>
                        <a:rPr lang="en-US" sz="1200">
                          <a:solidFill>
                            <a:srgbClr val="000000"/>
                          </a:solidFill>
                          <a:effectLst/>
                        </a:rPr>
                        <a:t>0.9097 </a:t>
                      </a:r>
                      <a:endParaRPr lang="en-US">
                        <a:effectLst/>
                      </a:endParaRPr>
                    </a:p>
                  </a:txBody>
                  <a:tcPr marL="57150" marR="57150">
                    <a:lnR w="12700">
                      <a:solidFill>
                        <a:schemeClr val="tx1"/>
                      </a:solidFill>
                    </a:lnR>
                  </a:tcPr>
                </a:tc>
                <a:extLst>
                  <a:ext uri="{0D108BD9-81ED-4DB2-BD59-A6C34878D82A}">
                    <a16:rowId xmlns:a16="http://schemas.microsoft.com/office/drawing/2014/main" val="1841594224"/>
                  </a:ext>
                </a:extLst>
              </a:tr>
              <a:tr h="370880">
                <a:tc>
                  <a:txBody>
                    <a:bodyPr/>
                    <a:lstStyle/>
                    <a:p>
                      <a:pPr algn="just" rtl="0" fontAlgn="base">
                        <a:lnSpc>
                          <a:spcPts val="2700"/>
                        </a:lnSpc>
                        <a:buNone/>
                      </a:pPr>
                      <a:r>
                        <a:rPr lang="en-US" sz="1200">
                          <a:solidFill>
                            <a:srgbClr val="000000"/>
                          </a:solidFill>
                          <a:effectLst/>
                        </a:rPr>
                        <a:t>CNN without PCA </a:t>
                      </a:r>
                      <a:endParaRPr lang="en-US">
                        <a:effectLst/>
                      </a:endParaRPr>
                    </a:p>
                  </a:txBody>
                  <a:tcPr marL="57150" marR="57150">
                    <a:lnL w="12700">
                      <a:solidFill>
                        <a:schemeClr val="tx1"/>
                      </a:solidFill>
                    </a:lnL>
                  </a:tcPr>
                </a:tc>
                <a:tc>
                  <a:txBody>
                    <a:bodyPr/>
                    <a:lstStyle/>
                    <a:p>
                      <a:pPr algn="just" rtl="0" fontAlgn="base">
                        <a:lnSpc>
                          <a:spcPts val="2700"/>
                        </a:lnSpc>
                        <a:buNone/>
                      </a:pPr>
                      <a:r>
                        <a:rPr lang="en-US" sz="1200">
                          <a:solidFill>
                            <a:srgbClr val="000000"/>
                          </a:solidFill>
                          <a:effectLst/>
                        </a:rPr>
                        <a:t>0.7957 </a:t>
                      </a:r>
                      <a:endParaRPr lang="en-US">
                        <a:effectLst/>
                      </a:endParaRPr>
                    </a:p>
                  </a:txBody>
                  <a:tcPr marL="57150" marR="57150"/>
                </a:tc>
                <a:tc>
                  <a:txBody>
                    <a:bodyPr/>
                    <a:lstStyle/>
                    <a:p>
                      <a:pPr algn="just" rtl="0" fontAlgn="base">
                        <a:lnSpc>
                          <a:spcPts val="2700"/>
                        </a:lnSpc>
                        <a:buNone/>
                      </a:pPr>
                      <a:r>
                        <a:rPr lang="en-US" sz="1200">
                          <a:solidFill>
                            <a:srgbClr val="000000"/>
                          </a:solidFill>
                          <a:effectLst/>
                        </a:rPr>
                        <a:t>0.7957 </a:t>
                      </a:r>
                      <a:endParaRPr lang="en-US">
                        <a:effectLst/>
                      </a:endParaRPr>
                    </a:p>
                  </a:txBody>
                  <a:tcPr marL="57150" marR="57150"/>
                </a:tc>
                <a:tc>
                  <a:txBody>
                    <a:bodyPr/>
                    <a:lstStyle/>
                    <a:p>
                      <a:pPr algn="just" rtl="0" fontAlgn="base">
                        <a:lnSpc>
                          <a:spcPts val="2700"/>
                        </a:lnSpc>
                        <a:buNone/>
                      </a:pPr>
                      <a:r>
                        <a:rPr lang="en-US" sz="1200">
                          <a:solidFill>
                            <a:srgbClr val="000000"/>
                          </a:solidFill>
                          <a:effectLst/>
                        </a:rPr>
                        <a:t>0.9267 </a:t>
                      </a:r>
                      <a:endParaRPr lang="en-US">
                        <a:effectLst/>
                      </a:endParaRPr>
                    </a:p>
                  </a:txBody>
                  <a:tcPr marL="57150" marR="57150">
                    <a:lnR w="12700">
                      <a:solidFill>
                        <a:schemeClr val="tx1"/>
                      </a:solidFill>
                    </a:lnR>
                  </a:tcPr>
                </a:tc>
                <a:extLst>
                  <a:ext uri="{0D108BD9-81ED-4DB2-BD59-A6C34878D82A}">
                    <a16:rowId xmlns:a16="http://schemas.microsoft.com/office/drawing/2014/main" val="1741517433"/>
                  </a:ext>
                </a:extLst>
              </a:tr>
              <a:tr h="370880">
                <a:tc>
                  <a:txBody>
                    <a:bodyPr/>
                    <a:lstStyle/>
                    <a:p>
                      <a:pPr algn="just" rtl="0" fontAlgn="base">
                        <a:lnSpc>
                          <a:spcPts val="2700"/>
                        </a:lnSpc>
                        <a:buNone/>
                      </a:pPr>
                      <a:r>
                        <a:rPr lang="en-US" sz="1200">
                          <a:solidFill>
                            <a:srgbClr val="000000"/>
                          </a:solidFill>
                          <a:effectLst/>
                        </a:rPr>
                        <a:t>MLP with PCA </a:t>
                      </a:r>
                      <a:endParaRPr lang="en-US">
                        <a:effectLst/>
                      </a:endParaRPr>
                    </a:p>
                  </a:txBody>
                  <a:tcPr marL="57150" marR="57150">
                    <a:lnL w="12700">
                      <a:solidFill>
                        <a:schemeClr val="tx1"/>
                      </a:solidFill>
                    </a:lnL>
                  </a:tcPr>
                </a:tc>
                <a:tc>
                  <a:txBody>
                    <a:bodyPr/>
                    <a:lstStyle/>
                    <a:p>
                      <a:pPr algn="just" rtl="0" fontAlgn="base">
                        <a:lnSpc>
                          <a:spcPts val="2700"/>
                        </a:lnSpc>
                        <a:buNone/>
                      </a:pPr>
                      <a:r>
                        <a:rPr lang="en-US" sz="1200">
                          <a:solidFill>
                            <a:srgbClr val="000000"/>
                          </a:solidFill>
                          <a:effectLst/>
                        </a:rPr>
                        <a:t>0.7632 </a:t>
                      </a:r>
                      <a:endParaRPr lang="en-US">
                        <a:effectLst/>
                      </a:endParaRPr>
                    </a:p>
                  </a:txBody>
                  <a:tcPr marL="57150" marR="57150"/>
                </a:tc>
                <a:tc>
                  <a:txBody>
                    <a:bodyPr/>
                    <a:lstStyle/>
                    <a:p>
                      <a:pPr algn="just" rtl="0" fontAlgn="base">
                        <a:lnSpc>
                          <a:spcPts val="2700"/>
                        </a:lnSpc>
                        <a:buNone/>
                      </a:pPr>
                      <a:r>
                        <a:rPr lang="en-US" sz="1200">
                          <a:solidFill>
                            <a:srgbClr val="000000"/>
                          </a:solidFill>
                          <a:effectLst/>
                        </a:rPr>
                        <a:t>0.7632 </a:t>
                      </a:r>
                      <a:endParaRPr lang="en-US">
                        <a:effectLst/>
                      </a:endParaRPr>
                    </a:p>
                  </a:txBody>
                  <a:tcPr marL="57150" marR="57150"/>
                </a:tc>
                <a:tc>
                  <a:txBody>
                    <a:bodyPr/>
                    <a:lstStyle/>
                    <a:p>
                      <a:pPr algn="just" rtl="0" fontAlgn="base">
                        <a:lnSpc>
                          <a:spcPts val="2700"/>
                        </a:lnSpc>
                        <a:buNone/>
                      </a:pPr>
                      <a:r>
                        <a:rPr lang="en-US" sz="1200">
                          <a:solidFill>
                            <a:srgbClr val="000000"/>
                          </a:solidFill>
                          <a:effectLst/>
                        </a:rPr>
                        <a:t>0.8218 </a:t>
                      </a:r>
                      <a:endParaRPr lang="en-US">
                        <a:effectLst/>
                      </a:endParaRPr>
                    </a:p>
                  </a:txBody>
                  <a:tcPr marL="57150" marR="57150">
                    <a:lnR w="12700">
                      <a:solidFill>
                        <a:schemeClr val="tx1"/>
                      </a:solidFill>
                    </a:lnR>
                  </a:tcPr>
                </a:tc>
                <a:extLst>
                  <a:ext uri="{0D108BD9-81ED-4DB2-BD59-A6C34878D82A}">
                    <a16:rowId xmlns:a16="http://schemas.microsoft.com/office/drawing/2014/main" val="3707159948"/>
                  </a:ext>
                </a:extLst>
              </a:tr>
              <a:tr h="370880">
                <a:tc>
                  <a:txBody>
                    <a:bodyPr/>
                    <a:lstStyle/>
                    <a:p>
                      <a:pPr algn="just" rtl="0" fontAlgn="base">
                        <a:lnSpc>
                          <a:spcPts val="2700"/>
                        </a:lnSpc>
                        <a:buNone/>
                      </a:pPr>
                      <a:r>
                        <a:rPr lang="en-US" sz="1200">
                          <a:solidFill>
                            <a:srgbClr val="000000"/>
                          </a:solidFill>
                          <a:effectLst/>
                        </a:rPr>
                        <a:t>MLP without PCA </a:t>
                      </a:r>
                      <a:endParaRPr lang="en-US">
                        <a:effectLst/>
                      </a:endParaRPr>
                    </a:p>
                  </a:txBody>
                  <a:tcPr marL="57150" marR="57150">
                    <a:lnL w="12700">
                      <a:solidFill>
                        <a:schemeClr val="tx1"/>
                      </a:solidFill>
                    </a:lnL>
                    <a:lnB w="12700">
                      <a:solidFill>
                        <a:schemeClr val="tx1"/>
                      </a:solidFill>
                    </a:lnB>
                  </a:tcPr>
                </a:tc>
                <a:tc>
                  <a:txBody>
                    <a:bodyPr/>
                    <a:lstStyle/>
                    <a:p>
                      <a:pPr algn="just" rtl="0" fontAlgn="base">
                        <a:lnSpc>
                          <a:spcPts val="2700"/>
                        </a:lnSpc>
                        <a:buNone/>
                      </a:pPr>
                      <a:r>
                        <a:rPr lang="en-US" sz="1200">
                          <a:solidFill>
                            <a:srgbClr val="000000"/>
                          </a:solidFill>
                          <a:effectLst/>
                        </a:rPr>
                        <a:t>0.7527 </a:t>
                      </a:r>
                      <a:endParaRPr lang="en-US">
                        <a:effectLst/>
                      </a:endParaRPr>
                    </a:p>
                  </a:txBody>
                  <a:tcPr marL="57150" marR="57150">
                    <a:lnB w="12700">
                      <a:solidFill>
                        <a:schemeClr val="tx1"/>
                      </a:solidFill>
                    </a:lnB>
                  </a:tcPr>
                </a:tc>
                <a:tc>
                  <a:txBody>
                    <a:bodyPr/>
                    <a:lstStyle/>
                    <a:p>
                      <a:pPr algn="just" rtl="0" fontAlgn="base">
                        <a:lnSpc>
                          <a:spcPts val="2700"/>
                        </a:lnSpc>
                        <a:buNone/>
                      </a:pPr>
                      <a:r>
                        <a:rPr lang="en-US" sz="1200">
                          <a:solidFill>
                            <a:srgbClr val="000000"/>
                          </a:solidFill>
                          <a:effectLst/>
                        </a:rPr>
                        <a:t>0.7527 </a:t>
                      </a:r>
                      <a:endParaRPr lang="en-US">
                        <a:effectLst/>
                      </a:endParaRPr>
                    </a:p>
                  </a:txBody>
                  <a:tcPr marL="57150" marR="57150">
                    <a:lnB w="12700">
                      <a:solidFill>
                        <a:schemeClr val="tx1"/>
                      </a:solidFill>
                    </a:lnB>
                  </a:tcPr>
                </a:tc>
                <a:tc>
                  <a:txBody>
                    <a:bodyPr/>
                    <a:lstStyle/>
                    <a:p>
                      <a:pPr algn="just" rtl="0" fontAlgn="base">
                        <a:lnSpc>
                          <a:spcPts val="2700"/>
                        </a:lnSpc>
                        <a:buNone/>
                      </a:pPr>
                      <a:r>
                        <a:rPr lang="en-US" sz="1200">
                          <a:solidFill>
                            <a:srgbClr val="000000"/>
                          </a:solidFill>
                          <a:effectLst/>
                        </a:rPr>
                        <a:t>0.9099 </a:t>
                      </a:r>
                      <a:endParaRPr lang="en-US">
                        <a:effectLst/>
                      </a:endParaRPr>
                    </a:p>
                  </a:txBody>
                  <a:tcPr marL="57150" marR="57150">
                    <a:lnR w="12700">
                      <a:solidFill>
                        <a:schemeClr val="tx1"/>
                      </a:solidFill>
                    </a:lnR>
                    <a:lnB w="12700">
                      <a:solidFill>
                        <a:schemeClr val="tx1"/>
                      </a:solidFill>
                    </a:lnB>
                  </a:tcPr>
                </a:tc>
                <a:extLst>
                  <a:ext uri="{0D108BD9-81ED-4DB2-BD59-A6C34878D82A}">
                    <a16:rowId xmlns:a16="http://schemas.microsoft.com/office/drawing/2014/main" val="2058509404"/>
                  </a:ext>
                </a:extLst>
              </a:tr>
            </a:tbl>
          </a:graphicData>
        </a:graphic>
      </p:graphicFrame>
      <p:pic>
        <p:nvPicPr>
          <p:cNvPr id="8" name="Picture 7" descr="Picture 1960639305, Picture">
            <a:extLst>
              <a:ext uri="{FF2B5EF4-FFF2-40B4-BE49-F238E27FC236}">
                <a16:creationId xmlns:a16="http://schemas.microsoft.com/office/drawing/2014/main" id="{7E49E5C4-E58F-22B7-BE06-86FA1A2DB45A}"/>
              </a:ext>
            </a:extLst>
          </p:cNvPr>
          <p:cNvPicPr>
            <a:picLocks noChangeAspect="1"/>
          </p:cNvPicPr>
          <p:nvPr/>
        </p:nvPicPr>
        <p:blipFill>
          <a:blip r:embed="rId4"/>
          <a:stretch>
            <a:fillRect/>
          </a:stretch>
        </p:blipFill>
        <p:spPr>
          <a:xfrm>
            <a:off x="6338761" y="3533284"/>
            <a:ext cx="3713543" cy="2741658"/>
          </a:xfrm>
          <a:prstGeom prst="rect">
            <a:avLst/>
          </a:prstGeom>
        </p:spPr>
      </p:pic>
    </p:spTree>
    <p:extLst>
      <p:ext uri="{BB962C8B-B14F-4D97-AF65-F5344CB8AC3E}">
        <p14:creationId xmlns:p14="http://schemas.microsoft.com/office/powerpoint/2010/main" val="4138128264"/>
      </p:ext>
    </p:extLst>
  </p:cSld>
  <p:clrMapOvr>
    <a:masterClrMapping/>
  </p:clrMapOvr>
  <mc:AlternateContent xmlns:mc="http://schemas.openxmlformats.org/markup-compatibility/2006" xmlns:p14="http://schemas.microsoft.com/office/powerpoint/2010/main">
    <mc:Choice Requires="p14">
      <p:transition spd="slow" p14:dur="2000" advTm="84404"/>
    </mc:Choice>
    <mc:Fallback xmlns="">
      <p:transition spd="slow" advTm="8440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F2F67-7E4F-9F46-7D6E-81F7C5B02255}"/>
            </a:ext>
          </a:extLst>
        </p:cNvPr>
        <p:cNvGrpSpPr/>
        <p:nvPr/>
      </p:nvGrpSpPr>
      <p:grpSpPr>
        <a:xfrm>
          <a:off x="0" y="0"/>
          <a:ext cx="0" cy="0"/>
          <a:chOff x="0" y="0"/>
          <a:chExt cx="0" cy="0"/>
        </a:xfrm>
      </p:grpSpPr>
      <p:pic>
        <p:nvPicPr>
          <p:cNvPr id="11" name="Picture 10" descr="Graphical user interface, application&#10;&#10;Description automatically generated">
            <a:extLst>
              <a:ext uri="{FF2B5EF4-FFF2-40B4-BE49-F238E27FC236}">
                <a16:creationId xmlns:a16="http://schemas.microsoft.com/office/drawing/2014/main" id="{0ED5F677-CCED-0B84-FF62-F142EEB89FF2}"/>
              </a:ext>
            </a:extLst>
          </p:cNvPr>
          <p:cNvPicPr>
            <a:picLocks noChangeAspect="1"/>
          </p:cNvPicPr>
          <p:nvPr/>
        </p:nvPicPr>
        <p:blipFill>
          <a:blip r:embed="rId3"/>
          <a:stretch>
            <a:fillRect/>
          </a:stretch>
        </p:blipFill>
        <p:spPr>
          <a:xfrm>
            <a:off x="-60158" y="0"/>
            <a:ext cx="12192000" cy="6858000"/>
          </a:xfrm>
          <a:prstGeom prst="rect">
            <a:avLst/>
          </a:prstGeom>
        </p:spPr>
      </p:pic>
      <p:grpSp>
        <p:nvGrpSpPr>
          <p:cNvPr id="5" name="Group 4">
            <a:extLst>
              <a:ext uri="{FF2B5EF4-FFF2-40B4-BE49-F238E27FC236}">
                <a16:creationId xmlns:a16="http://schemas.microsoft.com/office/drawing/2014/main" id="{11E1E157-E7D7-38EE-35CB-A4F794F01CB9}"/>
              </a:ext>
            </a:extLst>
          </p:cNvPr>
          <p:cNvGrpSpPr/>
          <p:nvPr/>
        </p:nvGrpSpPr>
        <p:grpSpPr>
          <a:xfrm>
            <a:off x="1838744" y="801413"/>
            <a:ext cx="8755120" cy="671214"/>
            <a:chOff x="1838744" y="801413"/>
            <a:chExt cx="8509879" cy="671214"/>
          </a:xfrm>
        </p:grpSpPr>
        <p:sp>
          <p:nvSpPr>
            <p:cNvPr id="4" name="TextBox 3">
              <a:extLst>
                <a:ext uri="{FF2B5EF4-FFF2-40B4-BE49-F238E27FC236}">
                  <a16:creationId xmlns:a16="http://schemas.microsoft.com/office/drawing/2014/main" id="{765ED370-F53B-178F-B70D-F08A728F7F17}"/>
                </a:ext>
              </a:extLst>
            </p:cNvPr>
            <p:cNvSpPr txBox="1"/>
            <p:nvPr/>
          </p:nvSpPr>
          <p:spPr>
            <a:xfrm>
              <a:off x="1838744" y="801413"/>
              <a:ext cx="8509879" cy="584775"/>
            </a:xfrm>
            <a:prstGeom prst="rect">
              <a:avLst/>
            </a:prstGeom>
            <a:noFill/>
          </p:spPr>
          <p:txBody>
            <a:bodyPr wrap="square" lIns="91440" tIns="45720" rIns="91440" bIns="45720" rtlCol="0" anchor="t">
              <a:spAutoFit/>
            </a:bodyPr>
            <a:lstStyle/>
            <a:p>
              <a:r>
                <a:rPr lang="en-US" sz="3200" b="1">
                  <a:solidFill>
                    <a:srgbClr val="841617"/>
                  </a:solidFill>
                  <a:latin typeface="Mongoose Regular"/>
                </a:rPr>
                <a:t>Analysis– Device Design and Integration</a:t>
              </a:r>
              <a:endParaRPr lang="en-US"/>
            </a:p>
          </p:txBody>
        </p:sp>
        <p:sp>
          <p:nvSpPr>
            <p:cNvPr id="6" name="Parallelogram 5">
              <a:extLst>
                <a:ext uri="{FF2B5EF4-FFF2-40B4-BE49-F238E27FC236}">
                  <a16:creationId xmlns:a16="http://schemas.microsoft.com/office/drawing/2014/main" id="{AACF8654-AFFC-18B0-76AD-A892591C409A}"/>
                </a:ext>
              </a:extLst>
            </p:cNvPr>
            <p:cNvSpPr/>
            <p:nvPr/>
          </p:nvSpPr>
          <p:spPr>
            <a:xfrm>
              <a:off x="1960186" y="1426908"/>
              <a:ext cx="3816726" cy="45719"/>
            </a:xfrm>
            <a:custGeom>
              <a:avLst/>
              <a:gdLst>
                <a:gd name="connsiteX0" fmla="*/ 0 w 2425700"/>
                <a:gd name="connsiteY0" fmla="*/ 323850 h 323850"/>
                <a:gd name="connsiteX1" fmla="*/ 80963 w 2425700"/>
                <a:gd name="connsiteY1" fmla="*/ 0 h 323850"/>
                <a:gd name="connsiteX2" fmla="*/ 2425700 w 2425700"/>
                <a:gd name="connsiteY2" fmla="*/ 0 h 323850"/>
                <a:gd name="connsiteX3" fmla="*/ 2344738 w 2425700"/>
                <a:gd name="connsiteY3" fmla="*/ 323850 h 323850"/>
                <a:gd name="connsiteX4" fmla="*/ 0 w 2425700"/>
                <a:gd name="connsiteY4" fmla="*/ 323850 h 323850"/>
                <a:gd name="connsiteX0" fmla="*/ 0 w 2425700"/>
                <a:gd name="connsiteY0" fmla="*/ 323850 h 323850"/>
                <a:gd name="connsiteX1" fmla="*/ 1588 w 2425700"/>
                <a:gd name="connsiteY1" fmla="*/ 3175 h 323850"/>
                <a:gd name="connsiteX2" fmla="*/ 2425700 w 2425700"/>
                <a:gd name="connsiteY2" fmla="*/ 0 h 323850"/>
                <a:gd name="connsiteX3" fmla="*/ 2344738 w 2425700"/>
                <a:gd name="connsiteY3" fmla="*/ 323850 h 323850"/>
                <a:gd name="connsiteX4" fmla="*/ 0 w 2425700"/>
                <a:gd name="connsiteY4" fmla="*/ 3238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700" h="323850">
                  <a:moveTo>
                    <a:pt x="0" y="323850"/>
                  </a:moveTo>
                  <a:cubicBezTo>
                    <a:pt x="529" y="216958"/>
                    <a:pt x="1059" y="110067"/>
                    <a:pt x="1588" y="3175"/>
                  </a:cubicBezTo>
                  <a:lnTo>
                    <a:pt x="2425700" y="0"/>
                  </a:lnTo>
                  <a:lnTo>
                    <a:pt x="2344738" y="323850"/>
                  </a:lnTo>
                  <a:lnTo>
                    <a:pt x="0" y="323850"/>
                  </a:lnTo>
                  <a:close/>
                </a:path>
              </a:pathLst>
            </a:custGeom>
            <a:solidFill>
              <a:srgbClr val="841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DCEB"/>
                </a:solidFill>
              </a:endParaRPr>
            </a:p>
          </p:txBody>
        </p:sp>
      </p:grpSp>
      <p:sp>
        <p:nvSpPr>
          <p:cNvPr id="2" name="TextBox 1">
            <a:extLst>
              <a:ext uri="{FF2B5EF4-FFF2-40B4-BE49-F238E27FC236}">
                <a16:creationId xmlns:a16="http://schemas.microsoft.com/office/drawing/2014/main" id="{ABE0C173-63F8-F0DE-17E3-456BE919692A}"/>
              </a:ext>
            </a:extLst>
          </p:cNvPr>
          <p:cNvSpPr txBox="1"/>
          <p:nvPr/>
        </p:nvSpPr>
        <p:spPr>
          <a:xfrm>
            <a:off x="983738" y="1717402"/>
            <a:ext cx="6223468" cy="4401205"/>
          </a:xfrm>
          <a:prstGeom prst="rect">
            <a:avLst/>
          </a:prstGeom>
          <a:noFill/>
        </p:spPr>
        <p:txBody>
          <a:bodyPr wrap="square" lIns="91440" tIns="45720" rIns="91440" bIns="45720" rtlCol="0" anchor="t">
            <a:spAutoFit/>
          </a:bodyPr>
          <a:lstStyle/>
          <a:p>
            <a:r>
              <a:rPr lang="en-US" sz="2000">
                <a:ea typeface="Calibri"/>
                <a:cs typeface="Calibri"/>
              </a:rPr>
              <a:t>VORA Device Design and Requirement Mapping</a:t>
            </a:r>
          </a:p>
          <a:p>
            <a:pPr marL="342900" indent="-342900">
              <a:buFont typeface="Arial,Sans-Serif"/>
              <a:buChar char="•"/>
            </a:pPr>
            <a:r>
              <a:rPr lang="en-US" sz="2000">
                <a:ea typeface="Calibri"/>
                <a:cs typeface="Calibri"/>
              </a:rPr>
              <a:t>System links stakeholder requirements to SysML modeling by including</a:t>
            </a:r>
          </a:p>
          <a:p>
            <a:pPr marL="800100" lvl="1" indent="-342900">
              <a:buFont typeface="Courier New"/>
              <a:buChar char="o"/>
            </a:pPr>
            <a:r>
              <a:rPr lang="en-US" sz="2000">
                <a:ea typeface="Calibri"/>
                <a:cs typeface="Calibri"/>
              </a:rPr>
              <a:t>Disposable scent channels near nose and system cleaning through UV-C LEDs ensuring optimal sterilization on internal and external parts, flexible for use between patients</a:t>
            </a:r>
          </a:p>
          <a:p>
            <a:pPr marL="800100" lvl="1" indent="-342900">
              <a:buFont typeface="Courier New"/>
              <a:buChar char="o"/>
            </a:pPr>
            <a:r>
              <a:rPr lang="en-US" sz="2000">
                <a:ea typeface="Calibri"/>
                <a:cs typeface="Calibri"/>
              </a:rPr>
              <a:t>Modular cartridges and open VR Interface ensure wide range of user applications without requiring special instructions or tweaks</a:t>
            </a:r>
          </a:p>
          <a:p>
            <a:pPr marL="800100" lvl="1" indent="-342900">
              <a:buFont typeface="Courier New"/>
              <a:buChar char="o"/>
            </a:pPr>
            <a:r>
              <a:rPr lang="en-US" sz="2000">
                <a:ea typeface="Calibri"/>
                <a:cs typeface="Calibri"/>
              </a:rPr>
              <a:t>Real-time feedback of scent emission/linger as well as thermal regulation ensure users receive high-quality olfactory feedback whenever they get the visual stimuli</a:t>
            </a:r>
          </a:p>
        </p:txBody>
      </p:sp>
      <p:pic>
        <p:nvPicPr>
          <p:cNvPr id="3" name="Picture 2">
            <a:extLst>
              <a:ext uri="{FF2B5EF4-FFF2-40B4-BE49-F238E27FC236}">
                <a16:creationId xmlns:a16="http://schemas.microsoft.com/office/drawing/2014/main" id="{0A338A49-5370-42AE-25D5-A6D41FA500E5}"/>
              </a:ext>
            </a:extLst>
          </p:cNvPr>
          <p:cNvPicPr>
            <a:picLocks noChangeAspect="1"/>
          </p:cNvPicPr>
          <p:nvPr/>
        </p:nvPicPr>
        <p:blipFill>
          <a:blip r:embed="rId4"/>
          <a:stretch>
            <a:fillRect/>
          </a:stretch>
        </p:blipFill>
        <p:spPr>
          <a:xfrm>
            <a:off x="7467833" y="1592734"/>
            <a:ext cx="2861095" cy="42844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30217540"/>
      </p:ext>
    </p:extLst>
  </p:cSld>
  <p:clrMapOvr>
    <a:masterClrMapping/>
  </p:clrMapOvr>
  <mc:AlternateContent xmlns:mc="http://schemas.openxmlformats.org/markup-compatibility/2006" xmlns:p14="http://schemas.microsoft.com/office/powerpoint/2010/main">
    <mc:Choice Requires="p14">
      <p:transition spd="slow" p14:dur="2000" advTm="65558"/>
    </mc:Choice>
    <mc:Fallback xmlns="">
      <p:transition spd="slow" advTm="65558"/>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A982F312A4524EA1ABA3156C2BDCCA" ma:contentTypeVersion="10" ma:contentTypeDescription="Create a new document." ma:contentTypeScope="" ma:versionID="435d276a5939db2703c77e45c7d35312">
  <xsd:schema xmlns:xsd="http://www.w3.org/2001/XMLSchema" xmlns:xs="http://www.w3.org/2001/XMLSchema" xmlns:p="http://schemas.microsoft.com/office/2006/metadata/properties" xmlns:ns2="c24f0a66-15a5-442e-a130-df3bddc1d6a7" xmlns:ns3="30d27267-18e2-4162-b537-87cbe5ce2983" targetNamespace="http://schemas.microsoft.com/office/2006/metadata/properties" ma:root="true" ma:fieldsID="a70d5353c08034b24dd6a7b82d8c558d" ns2:_="" ns3:_="">
    <xsd:import namespace="c24f0a66-15a5-442e-a130-df3bddc1d6a7"/>
    <xsd:import namespace="30d27267-18e2-4162-b537-87cbe5ce298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4f0a66-15a5-442e-a130-df3bddc1d6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a1ab900-2ec0-4401-a445-b65711cd6e0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0d27267-18e2-4162-b537-87cbe5ce298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b644022-85ff-46aa-82a7-3561c299346f}" ma:internalName="TaxCatchAll" ma:showField="CatchAllData" ma:web="30d27267-18e2-4162-b537-87cbe5ce298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24f0a66-15a5-442e-a130-df3bddc1d6a7">
      <Terms xmlns="http://schemas.microsoft.com/office/infopath/2007/PartnerControls"/>
    </lcf76f155ced4ddcb4097134ff3c332f>
    <TaxCatchAll xmlns="30d27267-18e2-4162-b537-87cbe5ce2983" xsi:nil="true"/>
  </documentManagement>
</p:properties>
</file>

<file path=customXml/itemProps1.xml><?xml version="1.0" encoding="utf-8"?>
<ds:datastoreItem xmlns:ds="http://schemas.openxmlformats.org/officeDocument/2006/customXml" ds:itemID="{F35D61C2-E008-446E-8FC8-344A8897EE35}">
  <ds:schemaRefs>
    <ds:schemaRef ds:uri="30d27267-18e2-4162-b537-87cbe5ce2983"/>
    <ds:schemaRef ds:uri="c24f0a66-15a5-442e-a130-df3bddc1d6a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44D56D-CF8C-4D72-A799-45F6743629D6}">
  <ds:schemaRefs>
    <ds:schemaRef ds:uri="http://schemas.microsoft.com/sharepoint/v3/contenttype/forms"/>
  </ds:schemaRefs>
</ds:datastoreItem>
</file>

<file path=customXml/itemProps3.xml><?xml version="1.0" encoding="utf-8"?>
<ds:datastoreItem xmlns:ds="http://schemas.openxmlformats.org/officeDocument/2006/customXml" ds:itemID="{2900E798-7E1B-4ECE-8DBC-E5DDE76A4DE8}">
  <ds:schemaRefs>
    <ds:schemaRef ds:uri="30d27267-18e2-4162-b537-87cbe5ce2983"/>
    <ds:schemaRef ds:uri="c24f0a66-15a5-442e-a130-df3bddc1d6a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4133</Words>
  <Application>Microsoft Office PowerPoint</Application>
  <PresentationFormat>Widescreen</PresentationFormat>
  <Paragraphs>361</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Aptos</vt:lpstr>
      <vt:lpstr>Arial</vt:lpstr>
      <vt:lpstr>Arial,Sans-Serif</vt:lpstr>
      <vt:lpstr>Calibri</vt:lpstr>
      <vt:lpstr>Calibri Light</vt:lpstr>
      <vt:lpstr>Courier New</vt:lpstr>
      <vt:lpstr>Mongoose Regular</vt:lpstr>
      <vt:lpstr>Office Theme</vt:lpstr>
      <vt:lpstr>Modeling Olfactory For Virtual Reality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dc:title>
  <dc:creator>Rivera, Moises F.</dc:creator>
  <cp:lastModifiedBy>Dawson McClary</cp:lastModifiedBy>
  <cp:revision>3</cp:revision>
  <dcterms:created xsi:type="dcterms:W3CDTF">2023-02-21T14:18:03Z</dcterms:created>
  <dcterms:modified xsi:type="dcterms:W3CDTF">2025-08-02T00:24:48Z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0x01010000A982F312A4524EA1ABA3156C2BDCCA</vt:lpwstr>
  </property>
  <property fmtid="{D5CDD505-2E9C-101B-9397-08002B2CF9AE}" pid="3" name="Order">
    <vt:lpwstr>6800.00000000000</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lpwstr/>
  </property>
  <property fmtid="{D5CDD505-2E9C-101B-9397-08002B2CF9AE}" pid="10" name="MediaServiceImageTags">
    <vt:lpwstr/>
  </property>
  <property fmtid="{D5CDD505-2E9C-101B-9397-08002B2CF9AE}" pid="11" name="_SharedFileIndex">
    <vt:lpwstr/>
  </property>
  <property fmtid="{D5CDD505-2E9C-101B-9397-08002B2CF9AE}" pid="12" name="_SourceUrl">
    <vt:lpwstr/>
  </property>
</Properties>
</file>